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34" r:id="rId2"/>
  </p:sldMasterIdLst>
  <p:notesMasterIdLst>
    <p:notesMasterId r:id="rId24"/>
  </p:notesMasterIdLst>
  <p:sldIdLst>
    <p:sldId id="625" r:id="rId3"/>
    <p:sldId id="478" r:id="rId4"/>
    <p:sldId id="614" r:id="rId5"/>
    <p:sldId id="363" r:id="rId6"/>
    <p:sldId id="364" r:id="rId7"/>
    <p:sldId id="346" r:id="rId8"/>
    <p:sldId id="362" r:id="rId9"/>
    <p:sldId id="365" r:id="rId10"/>
    <p:sldId id="321" r:id="rId11"/>
    <p:sldId id="615" r:id="rId12"/>
    <p:sldId id="616" r:id="rId13"/>
    <p:sldId id="617" r:id="rId14"/>
    <p:sldId id="618" r:id="rId15"/>
    <p:sldId id="357" r:id="rId16"/>
    <p:sldId id="619" r:id="rId17"/>
    <p:sldId id="504" r:id="rId18"/>
    <p:sldId id="499" r:id="rId19"/>
    <p:sldId id="620" r:id="rId20"/>
    <p:sldId id="624" r:id="rId21"/>
    <p:sldId id="626" r:id="rId22"/>
    <p:sldId id="627" r:id="rId23"/>
  </p:sldIdLst>
  <p:sldSz cx="9144000" cy="5143500" type="screen16x9"/>
  <p:notesSz cx="6858000" cy="9144000"/>
  <p:embeddedFontLst>
    <p:embeddedFont>
      <p:font typeface="楷体" pitchFamily="49" charset="-122"/>
      <p:regular r:id="rId25"/>
    </p:embeddedFont>
    <p:embeddedFont>
      <p:font typeface="KaiTi" pitchFamily="49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黑体" pitchFamily="49" charset="-122"/>
      <p:regular r:id="rId31"/>
    </p:embeddedFont>
    <p:embeddedFont>
      <p:font typeface="幼圆" pitchFamily="49" charset="-122"/>
      <p:regular r:id="rId32"/>
    </p:embeddedFont>
    <p:embeddedFont>
      <p:font typeface="Cambria Math" pitchFamily="18" charset="0"/>
      <p:regular r:id="rId33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B3D9"/>
    <a:srgbClr val="D9DEF2"/>
    <a:srgbClr val="6878B4"/>
    <a:srgbClr val="FF0000"/>
    <a:srgbClr val="FF9933"/>
    <a:srgbClr val="0000FF"/>
    <a:srgbClr val="009900"/>
    <a:srgbClr val="AFF22A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1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4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8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43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204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439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192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83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8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149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1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978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05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19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22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5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37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183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218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67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13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54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368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08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8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93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14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85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24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79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63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12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32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26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76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12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03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2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15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826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38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563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745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781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445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5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331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1728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164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144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51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3814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1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63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4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25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7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8377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616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19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58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0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96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65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5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01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10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6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2178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5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04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42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84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3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44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07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26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49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13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2112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761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07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图形的运动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222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656" r:id="rId47"/>
    <p:sldLayoutId id="2147483657" r:id="rId48"/>
    <p:sldLayoutId id="2147483658" r:id="rId49"/>
    <p:sldLayoutId id="2147483659" r:id="rId50"/>
    <p:sldLayoutId id="2147483660" r:id="rId51"/>
    <p:sldLayoutId id="2147483661" r:id="rId52"/>
    <p:sldLayoutId id="2147483662" r:id="rId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231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63" r:id="rId29"/>
    <p:sldLayoutId id="2147483764" r:id="rId30"/>
    <p:sldLayoutId id="2147483765" r:id="rId31"/>
    <p:sldLayoutId id="2147483766" r:id="rId32"/>
    <p:sldLayoutId id="2147483767" r:id="rId33"/>
    <p:sldLayoutId id="2147483768" r:id="rId34"/>
    <p:sldLayoutId id="2147483769" r:id="rId35"/>
    <p:sldLayoutId id="2147483770" r:id="rId36"/>
    <p:sldLayoutId id="2147483771" r:id="rId37"/>
    <p:sldLayoutId id="2147483772" r:id="rId38"/>
    <p:sldLayoutId id="2147483773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0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0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图形的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运动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83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2339753" y="339502"/>
            <a:ext cx="5760639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图形运动之间的异同点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7C04E471-D163-4758-9330-8B30F25CB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447120"/>
              </p:ext>
            </p:extLst>
          </p:nvPr>
        </p:nvGraphicFramePr>
        <p:xfrm>
          <a:off x="323528" y="987574"/>
          <a:ext cx="501685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47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F4C9444E-309C-4DC8-A2BE-A67E9C81E13A}"/>
              </a:ext>
            </a:extLst>
          </p:cNvPr>
          <p:cNvCxnSpPr>
            <a:cxnSpLocks/>
          </p:cNvCxnSpPr>
          <p:nvPr/>
        </p:nvCxnSpPr>
        <p:spPr>
          <a:xfrm>
            <a:off x="1379883" y="987574"/>
            <a:ext cx="0" cy="214896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6C09EFEE-227B-44E1-AD41-A3421FAF5450}"/>
              </a:ext>
            </a:extLst>
          </p:cNvPr>
          <p:cNvGrpSpPr/>
          <p:nvPr/>
        </p:nvGrpSpPr>
        <p:grpSpPr>
          <a:xfrm>
            <a:off x="1384202" y="1342057"/>
            <a:ext cx="720000" cy="720000"/>
            <a:chOff x="2843808" y="1660476"/>
            <a:chExt cx="720000" cy="720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C4F98E57-4EF6-4AE3-96DD-E18F316562D9}"/>
                </a:ext>
              </a:extLst>
            </p:cNvPr>
            <p:cNvSpPr/>
            <p:nvPr/>
          </p:nvSpPr>
          <p:spPr>
            <a:xfrm>
              <a:off x="2843808" y="1660476"/>
              <a:ext cx="360000" cy="360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EF8CB5F-2FA7-4607-9A07-48F366C7F5E9}"/>
                </a:ext>
              </a:extLst>
            </p:cNvPr>
            <p:cNvSpPr/>
            <p:nvPr/>
          </p:nvSpPr>
          <p:spPr>
            <a:xfrm>
              <a:off x="2843808" y="2020476"/>
              <a:ext cx="360000" cy="3600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898A1FDC-D5E0-48E5-80D0-D3E351D9E92B}"/>
                </a:ext>
              </a:extLst>
            </p:cNvPr>
            <p:cNvSpPr/>
            <p:nvPr/>
          </p:nvSpPr>
          <p:spPr>
            <a:xfrm>
              <a:off x="3203808" y="2020476"/>
              <a:ext cx="360000" cy="360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TextBox 12">
            <a:extLst>
              <a:ext uri="{FF2B5EF4-FFF2-40B4-BE49-F238E27FC236}">
                <a16:creationId xmlns="" xmlns:a16="http://schemas.microsoft.com/office/drawing/2014/main" id="{F2A3D75A-18DE-4B5E-BC23-B79405359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9883" y="2095205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35" name="TextBox 12">
            <a:extLst>
              <a:ext uri="{FF2B5EF4-FFF2-40B4-BE49-F238E27FC236}">
                <a16:creationId xmlns="" xmlns:a16="http://schemas.microsoft.com/office/drawing/2014/main" id="{CF1F82F6-FB45-4C15-8E63-6970A7907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802" y="3856540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DAF5919C-F798-45E3-8936-7A3260C1BF05}"/>
              </a:ext>
            </a:extLst>
          </p:cNvPr>
          <p:cNvCxnSpPr>
            <a:cxnSpLocks/>
          </p:cNvCxnSpPr>
          <p:nvPr/>
        </p:nvCxnSpPr>
        <p:spPr>
          <a:xfrm flipH="1">
            <a:off x="3540123" y="1702057"/>
            <a:ext cx="8991" cy="250896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6A723A2-8DAD-4849-8EDA-5B591FE49876}"/>
              </a:ext>
            </a:extLst>
          </p:cNvPr>
          <p:cNvGrpSpPr/>
          <p:nvPr/>
        </p:nvGrpSpPr>
        <p:grpSpPr>
          <a:xfrm>
            <a:off x="3189114" y="2062057"/>
            <a:ext cx="360000" cy="1800000"/>
            <a:chOff x="4653039" y="2350089"/>
            <a:chExt cx="360000" cy="1800000"/>
          </a:xfrm>
        </p:grpSpPr>
        <p:sp>
          <p:nvSpPr>
            <p:cNvPr id="5" name="直角三角形 4">
              <a:extLst>
                <a:ext uri="{FF2B5EF4-FFF2-40B4-BE49-F238E27FC236}">
                  <a16:creationId xmlns="" xmlns:a16="http://schemas.microsoft.com/office/drawing/2014/main" id="{0ABDC597-6F03-4334-BCD1-87A32A36E894}"/>
                </a:ext>
              </a:extLst>
            </p:cNvPr>
            <p:cNvSpPr/>
            <p:nvPr/>
          </p:nvSpPr>
          <p:spPr>
            <a:xfrm flipH="1">
              <a:off x="4653039" y="2350089"/>
              <a:ext cx="342042" cy="720000"/>
            </a:xfrm>
            <a:prstGeom prst="rtTriangl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B857A16-99E3-4D1B-A041-D9FB0107D176}"/>
                </a:ext>
              </a:extLst>
            </p:cNvPr>
            <p:cNvSpPr/>
            <p:nvPr/>
          </p:nvSpPr>
          <p:spPr>
            <a:xfrm>
              <a:off x="4653039" y="3070089"/>
              <a:ext cx="360000" cy="108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12">
            <a:extLst>
              <a:ext uri="{FF2B5EF4-FFF2-40B4-BE49-F238E27FC236}">
                <a16:creationId xmlns="" xmlns:a16="http://schemas.microsoft.com/office/drawing/2014/main" id="{0502E3CE-AA72-46A0-83E3-37A8B6027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103" y="1785007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2">
            <a:extLst>
              <a:ext uri="{FF2B5EF4-FFF2-40B4-BE49-F238E27FC236}">
                <a16:creationId xmlns="" xmlns:a16="http://schemas.microsoft.com/office/drawing/2014/main" id="{99420123-A9E5-4413-879B-B0D0B71FB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048" y="2489272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2">
            <a:extLst>
              <a:ext uri="{FF2B5EF4-FFF2-40B4-BE49-F238E27FC236}">
                <a16:creationId xmlns="" xmlns:a16="http://schemas.microsoft.com/office/drawing/2014/main" id="{4689D431-1210-41C7-A7BC-6A8ADB10B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8022" y="3789608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12">
            <a:extLst>
              <a:ext uri="{FF2B5EF4-FFF2-40B4-BE49-F238E27FC236}">
                <a16:creationId xmlns="" xmlns:a16="http://schemas.microsoft.com/office/drawing/2014/main" id="{B832393B-70C7-4B74-9A99-8802884C9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114" y="3777816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2">
            <a:extLst>
              <a:ext uri="{FF2B5EF4-FFF2-40B4-BE49-F238E27FC236}">
                <a16:creationId xmlns="" xmlns:a16="http://schemas.microsoft.com/office/drawing/2014/main" id="{9E2C6727-4899-4EB4-ACF7-67D8D5429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8959" y="1131590"/>
            <a:ext cx="295232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）画出上面两个轴对称图形的另一半。</a:t>
            </a:r>
          </a:p>
        </p:txBody>
      </p:sp>
      <p:sp>
        <p:nvSpPr>
          <p:cNvPr id="42" name="TextBox 12">
            <a:extLst>
              <a:ext uri="{FF2B5EF4-FFF2-40B4-BE49-F238E27FC236}">
                <a16:creationId xmlns="" xmlns:a16="http://schemas.microsoft.com/office/drawing/2014/main" id="{21DBB605-B93B-409F-AC02-DA982AF4D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104" y="2267893"/>
            <a:ext cx="295232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）将画好的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图形  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向下平移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格。</a:t>
            </a:r>
          </a:p>
        </p:txBody>
      </p:sp>
      <p:sp>
        <p:nvSpPr>
          <p:cNvPr id="43" name="TextBox 12">
            <a:extLst>
              <a:ext uri="{FF2B5EF4-FFF2-40B4-BE49-F238E27FC236}">
                <a16:creationId xmlns="" xmlns:a16="http://schemas.microsoft.com/office/drawing/2014/main" id="{79DF2906-5537-451B-8C2E-87101691D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104" y="3276005"/>
            <a:ext cx="3528392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）将画好的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图形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点逆时针旋转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90°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99EEB8DF-D9BF-4B79-9D01-19489195264B}"/>
              </a:ext>
            </a:extLst>
          </p:cNvPr>
          <p:cNvGrpSpPr/>
          <p:nvPr/>
        </p:nvGrpSpPr>
        <p:grpSpPr>
          <a:xfrm flipH="1">
            <a:off x="695873" y="1358631"/>
            <a:ext cx="666051" cy="720000"/>
            <a:chOff x="2843808" y="1660476"/>
            <a:chExt cx="720000" cy="720000"/>
          </a:xfrm>
        </p:grpSpPr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67DEC6D3-F04B-4FEC-9179-691FCB11D56E}"/>
                </a:ext>
              </a:extLst>
            </p:cNvPr>
            <p:cNvSpPr/>
            <p:nvPr/>
          </p:nvSpPr>
          <p:spPr>
            <a:xfrm>
              <a:off x="2843808" y="1660476"/>
              <a:ext cx="360000" cy="360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5561C0C6-8B52-4AF0-8FF2-2796253E2496}"/>
                </a:ext>
              </a:extLst>
            </p:cNvPr>
            <p:cNvSpPr/>
            <p:nvPr/>
          </p:nvSpPr>
          <p:spPr>
            <a:xfrm>
              <a:off x="2843808" y="2020476"/>
              <a:ext cx="360000" cy="3600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60538F42-AA26-4738-BD24-A7CFFD8591EC}"/>
                </a:ext>
              </a:extLst>
            </p:cNvPr>
            <p:cNvSpPr/>
            <p:nvPr/>
          </p:nvSpPr>
          <p:spPr>
            <a:xfrm>
              <a:off x="3203808" y="2020476"/>
              <a:ext cx="360000" cy="360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4240C2B0-9947-4983-873C-24B59698C161}"/>
              </a:ext>
            </a:extLst>
          </p:cNvPr>
          <p:cNvGrpSpPr/>
          <p:nvPr/>
        </p:nvGrpSpPr>
        <p:grpSpPr>
          <a:xfrm flipH="1">
            <a:off x="3548144" y="2049786"/>
            <a:ext cx="359924" cy="1813508"/>
            <a:chOff x="4642209" y="2358631"/>
            <a:chExt cx="352431" cy="1813508"/>
          </a:xfrm>
        </p:grpSpPr>
        <p:sp>
          <p:nvSpPr>
            <p:cNvPr id="49" name="直角三角形 48">
              <a:extLst>
                <a:ext uri="{FF2B5EF4-FFF2-40B4-BE49-F238E27FC236}">
                  <a16:creationId xmlns="" xmlns:a16="http://schemas.microsoft.com/office/drawing/2014/main" id="{FFFCE16E-2BD3-402F-A539-CA0620441844}"/>
                </a:ext>
              </a:extLst>
            </p:cNvPr>
            <p:cNvSpPr/>
            <p:nvPr/>
          </p:nvSpPr>
          <p:spPr>
            <a:xfrm flipH="1">
              <a:off x="4651121" y="2358631"/>
              <a:ext cx="342042" cy="720000"/>
            </a:xfrm>
            <a:prstGeom prst="rtTriangl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E8E189A3-4C7E-440D-9F47-68EA1AFDBC61}"/>
                </a:ext>
              </a:extLst>
            </p:cNvPr>
            <p:cNvSpPr/>
            <p:nvPr/>
          </p:nvSpPr>
          <p:spPr>
            <a:xfrm>
              <a:off x="4642209" y="3092139"/>
              <a:ext cx="352431" cy="108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D336007C-E0D4-405D-82BF-4143EBB0F616}"/>
              </a:ext>
            </a:extLst>
          </p:cNvPr>
          <p:cNvGrpSpPr/>
          <p:nvPr/>
        </p:nvGrpSpPr>
        <p:grpSpPr>
          <a:xfrm flipH="1">
            <a:off x="678151" y="1349777"/>
            <a:ext cx="715299" cy="720000"/>
            <a:chOff x="2843808" y="1660476"/>
            <a:chExt cx="720000" cy="720000"/>
          </a:xfrm>
        </p:grpSpPr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BE32F0C1-157D-4889-8891-8F7157113E11}"/>
                </a:ext>
              </a:extLst>
            </p:cNvPr>
            <p:cNvSpPr/>
            <p:nvPr/>
          </p:nvSpPr>
          <p:spPr>
            <a:xfrm>
              <a:off x="2843808" y="1660476"/>
              <a:ext cx="360000" cy="360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2C77F9DF-31D8-4B31-B594-B68A20D1649A}"/>
                </a:ext>
              </a:extLst>
            </p:cNvPr>
            <p:cNvSpPr/>
            <p:nvPr/>
          </p:nvSpPr>
          <p:spPr>
            <a:xfrm>
              <a:off x="2843808" y="2020476"/>
              <a:ext cx="360000" cy="3600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B2845B5C-EF8D-4F9A-AE98-4E12B0E97222}"/>
                </a:ext>
              </a:extLst>
            </p:cNvPr>
            <p:cNvSpPr/>
            <p:nvPr/>
          </p:nvSpPr>
          <p:spPr>
            <a:xfrm>
              <a:off x="3203808" y="2020476"/>
              <a:ext cx="360000" cy="360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8CE29B8-0872-4D43-BF4F-DA3C1442C84D}"/>
              </a:ext>
            </a:extLst>
          </p:cNvPr>
          <p:cNvGrpSpPr/>
          <p:nvPr/>
        </p:nvGrpSpPr>
        <p:grpSpPr>
          <a:xfrm>
            <a:off x="3681504" y="545486"/>
            <a:ext cx="721789" cy="3599323"/>
            <a:chOff x="3681504" y="545486"/>
            <a:chExt cx="721789" cy="3599323"/>
          </a:xfrm>
        </p:grpSpPr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777ACBA6-701A-4982-A2F0-226FD7670719}"/>
                </a:ext>
              </a:extLst>
            </p:cNvPr>
            <p:cNvGrpSpPr/>
            <p:nvPr/>
          </p:nvGrpSpPr>
          <p:grpSpPr>
            <a:xfrm rot="10800000" flipH="1">
              <a:off x="3681504" y="545486"/>
              <a:ext cx="359924" cy="1813508"/>
              <a:chOff x="4642209" y="2358631"/>
              <a:chExt cx="352431" cy="1813508"/>
            </a:xfrm>
          </p:grpSpPr>
          <p:sp>
            <p:nvSpPr>
              <p:cNvPr id="56" name="直角三角形 55">
                <a:extLst>
                  <a:ext uri="{FF2B5EF4-FFF2-40B4-BE49-F238E27FC236}">
                    <a16:creationId xmlns="" xmlns:a16="http://schemas.microsoft.com/office/drawing/2014/main" id="{1D843488-BC83-49B4-80C6-052330AEEC6D}"/>
                  </a:ext>
                </a:extLst>
              </p:cNvPr>
              <p:cNvSpPr/>
              <p:nvPr/>
            </p:nvSpPr>
            <p:spPr>
              <a:xfrm flipH="1">
                <a:off x="4651121" y="2358631"/>
                <a:ext cx="342042" cy="720000"/>
              </a:xfrm>
              <a:prstGeom prst="rtTriangle">
                <a:avLst/>
              </a:prstGeom>
              <a:solidFill>
                <a:srgbClr val="7030A0">
                  <a:alpha val="0"/>
                </a:srgbClr>
              </a:solidFill>
              <a:ln>
                <a:solidFill>
                  <a:schemeClr val="tx1"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E7183048-974C-4422-83A6-429FC0870D18}"/>
                  </a:ext>
                </a:extLst>
              </p:cNvPr>
              <p:cNvSpPr/>
              <p:nvPr/>
            </p:nvSpPr>
            <p:spPr>
              <a:xfrm>
                <a:off x="4642209" y="3092139"/>
                <a:ext cx="352431" cy="1080000"/>
              </a:xfrm>
              <a:prstGeom prst="rect">
                <a:avLst/>
              </a:prstGeom>
              <a:solidFill>
                <a:srgbClr val="FFC000">
                  <a:alpha val="0"/>
                </a:srgbClr>
              </a:solidFill>
              <a:ln>
                <a:solidFill>
                  <a:schemeClr val="tx1"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="" xmlns:a16="http://schemas.microsoft.com/office/drawing/2014/main" id="{11AB23AC-A149-40EA-B623-534FDDE8A2F5}"/>
                </a:ext>
              </a:extLst>
            </p:cNvPr>
            <p:cNvGrpSpPr/>
            <p:nvPr/>
          </p:nvGrpSpPr>
          <p:grpSpPr>
            <a:xfrm flipH="1">
              <a:off x="4043369" y="2331301"/>
              <a:ext cx="359924" cy="1813508"/>
              <a:chOff x="4642209" y="2358631"/>
              <a:chExt cx="352431" cy="1813508"/>
            </a:xfrm>
          </p:grpSpPr>
          <p:sp>
            <p:nvSpPr>
              <p:cNvPr id="59" name="直角三角形 58">
                <a:extLst>
                  <a:ext uri="{FF2B5EF4-FFF2-40B4-BE49-F238E27FC236}">
                    <a16:creationId xmlns="" xmlns:a16="http://schemas.microsoft.com/office/drawing/2014/main" id="{C53DD6BC-B6B5-40B6-930C-236146B4D943}"/>
                  </a:ext>
                </a:extLst>
              </p:cNvPr>
              <p:cNvSpPr/>
              <p:nvPr/>
            </p:nvSpPr>
            <p:spPr>
              <a:xfrm flipH="1">
                <a:off x="4651121" y="2358631"/>
                <a:ext cx="342042" cy="720000"/>
              </a:xfrm>
              <a:prstGeom prst="rtTriangl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>
                <a:extLst>
                  <a:ext uri="{FF2B5EF4-FFF2-40B4-BE49-F238E27FC236}">
                    <a16:creationId xmlns="" xmlns:a16="http://schemas.microsoft.com/office/drawing/2014/main" id="{B75DDE49-CEC0-4DA7-8F27-3BAE312A59D1}"/>
                  </a:ext>
                </a:extLst>
              </p:cNvPr>
              <p:cNvSpPr/>
              <p:nvPr/>
            </p:nvSpPr>
            <p:spPr>
              <a:xfrm>
                <a:off x="4642209" y="3092139"/>
                <a:ext cx="352431" cy="1080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2" name="图片 6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027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1.11111E-6 L 0.00052 0.3475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7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2209466" y="339502"/>
            <a:ext cx="488281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按要求在方格纸上画图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7C04E471-D163-4758-9330-8B30F25CB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932757"/>
              </p:ext>
            </p:extLst>
          </p:nvPr>
        </p:nvGraphicFramePr>
        <p:xfrm>
          <a:off x="491246" y="930374"/>
          <a:ext cx="501685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47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p:sp>
        <p:nvSpPr>
          <p:cNvPr id="8" name="梯形 7">
            <a:extLst>
              <a:ext uri="{FF2B5EF4-FFF2-40B4-BE49-F238E27FC236}">
                <a16:creationId xmlns="" xmlns:a16="http://schemas.microsoft.com/office/drawing/2014/main" id="{1CC65DB6-15D1-449B-B8C0-49B9BDB10301}"/>
              </a:ext>
            </a:extLst>
          </p:cNvPr>
          <p:cNvSpPr/>
          <p:nvPr/>
        </p:nvSpPr>
        <p:spPr>
          <a:xfrm>
            <a:off x="1571367" y="1286081"/>
            <a:ext cx="720080" cy="1081822"/>
          </a:xfrm>
          <a:custGeom>
            <a:avLst/>
            <a:gdLst>
              <a:gd name="connsiteX0" fmla="*/ 0 w 720080"/>
              <a:gd name="connsiteY0" fmla="*/ 720080 h 720080"/>
              <a:gd name="connsiteX1" fmla="*/ 180020 w 720080"/>
              <a:gd name="connsiteY1" fmla="*/ 0 h 720080"/>
              <a:gd name="connsiteX2" fmla="*/ 540060 w 720080"/>
              <a:gd name="connsiteY2" fmla="*/ 0 h 720080"/>
              <a:gd name="connsiteX3" fmla="*/ 720080 w 720080"/>
              <a:gd name="connsiteY3" fmla="*/ 720080 h 720080"/>
              <a:gd name="connsiteX4" fmla="*/ 0 w 720080"/>
              <a:gd name="connsiteY4" fmla="*/ 720080 h 720080"/>
              <a:gd name="connsiteX0" fmla="*/ 0 w 720080"/>
              <a:gd name="connsiteY0" fmla="*/ 720080 h 720080"/>
              <a:gd name="connsiteX1" fmla="*/ 9198 w 720080"/>
              <a:gd name="connsiteY1" fmla="*/ 20097 h 720080"/>
              <a:gd name="connsiteX2" fmla="*/ 540060 w 720080"/>
              <a:gd name="connsiteY2" fmla="*/ 0 h 720080"/>
              <a:gd name="connsiteX3" fmla="*/ 720080 w 720080"/>
              <a:gd name="connsiteY3" fmla="*/ 720080 h 720080"/>
              <a:gd name="connsiteX4" fmla="*/ 0 w 720080"/>
              <a:gd name="connsiteY4" fmla="*/ 720080 h 720080"/>
              <a:gd name="connsiteX0" fmla="*/ 0 w 720080"/>
              <a:gd name="connsiteY0" fmla="*/ 1071773 h 1071773"/>
              <a:gd name="connsiteX1" fmla="*/ 9198 w 720080"/>
              <a:gd name="connsiteY1" fmla="*/ 371790 h 1071773"/>
              <a:gd name="connsiteX2" fmla="*/ 700834 w 720080"/>
              <a:gd name="connsiteY2" fmla="*/ 0 h 1071773"/>
              <a:gd name="connsiteX3" fmla="*/ 720080 w 720080"/>
              <a:gd name="connsiteY3" fmla="*/ 1071773 h 1071773"/>
              <a:gd name="connsiteX4" fmla="*/ 0 w 720080"/>
              <a:gd name="connsiteY4" fmla="*/ 1071773 h 1071773"/>
              <a:gd name="connsiteX0" fmla="*/ 0 w 720931"/>
              <a:gd name="connsiteY0" fmla="*/ 1081822 h 1081822"/>
              <a:gd name="connsiteX1" fmla="*/ 9198 w 720931"/>
              <a:gd name="connsiteY1" fmla="*/ 381839 h 1081822"/>
              <a:gd name="connsiteX2" fmla="*/ 720931 w 720931"/>
              <a:gd name="connsiteY2" fmla="*/ 0 h 1081822"/>
              <a:gd name="connsiteX3" fmla="*/ 720080 w 720931"/>
              <a:gd name="connsiteY3" fmla="*/ 1081822 h 1081822"/>
              <a:gd name="connsiteX4" fmla="*/ 0 w 720931"/>
              <a:gd name="connsiteY4" fmla="*/ 1081822 h 108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931" h="1081822">
                <a:moveTo>
                  <a:pt x="0" y="1081822"/>
                </a:moveTo>
                <a:lnTo>
                  <a:pt x="9198" y="381839"/>
                </a:lnTo>
                <a:lnTo>
                  <a:pt x="720931" y="0"/>
                </a:lnTo>
                <a:cubicBezTo>
                  <a:pt x="720647" y="360607"/>
                  <a:pt x="720364" y="721215"/>
                  <a:pt x="720080" y="1081822"/>
                </a:cubicBezTo>
                <a:lnTo>
                  <a:pt x="0" y="1081822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" name="Picture 3">
            <a:extLst>
              <a:ext uri="{FF2B5EF4-FFF2-40B4-BE49-F238E27FC236}">
                <a16:creationId xmlns="" xmlns:a16="http://schemas.microsoft.com/office/drawing/2014/main" id="{F9E55991-2103-4DA7-BA77-4CDACC85E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56" y="2571750"/>
            <a:ext cx="884392" cy="129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对话气泡: 圆角矩形 61">
            <a:extLst>
              <a:ext uri="{FF2B5EF4-FFF2-40B4-BE49-F238E27FC236}">
                <a16:creationId xmlns="" xmlns:a16="http://schemas.microsoft.com/office/drawing/2014/main" id="{6EEACAD8-0B04-4D0A-8CEC-D5C8E8F1F8A9}"/>
              </a:ext>
            </a:extLst>
          </p:cNvPr>
          <p:cNvSpPr/>
          <p:nvPr/>
        </p:nvSpPr>
        <p:spPr>
          <a:xfrm>
            <a:off x="5724128" y="1923678"/>
            <a:ext cx="2565038" cy="696214"/>
          </a:xfrm>
          <a:prstGeom prst="wedgeRoundRectCallout">
            <a:avLst>
              <a:gd name="adj1" fmla="val 31384"/>
              <a:gd name="adj2" fmla="val 100877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将图形的每条边放大到原来的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倍。</a:t>
            </a:r>
          </a:p>
        </p:txBody>
      </p:sp>
      <p:cxnSp>
        <p:nvCxnSpPr>
          <p:cNvPr id="63" name="直接连接符 62">
            <a:extLst>
              <a:ext uri="{FF2B5EF4-FFF2-40B4-BE49-F238E27FC236}">
                <a16:creationId xmlns="" xmlns:a16="http://schemas.microsoft.com/office/drawing/2014/main" id="{D874FB11-2117-4083-B9CC-188DC88F7540}"/>
              </a:ext>
            </a:extLst>
          </p:cNvPr>
          <p:cNvCxnSpPr>
            <a:cxnSpLocks/>
          </p:cNvCxnSpPr>
          <p:nvPr/>
        </p:nvCxnSpPr>
        <p:spPr>
          <a:xfrm>
            <a:off x="3011526" y="1982295"/>
            <a:ext cx="0" cy="146572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="" xmlns:a16="http://schemas.microsoft.com/office/drawing/2014/main" id="{02C331E1-BFB4-4F73-A6A1-2B36535C9B87}"/>
              </a:ext>
            </a:extLst>
          </p:cNvPr>
          <p:cNvCxnSpPr>
            <a:cxnSpLocks/>
          </p:cNvCxnSpPr>
          <p:nvPr/>
        </p:nvCxnSpPr>
        <p:spPr>
          <a:xfrm flipH="1">
            <a:off x="3011526" y="3448024"/>
            <a:ext cx="144016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="" xmlns:a16="http://schemas.microsoft.com/office/drawing/2014/main" id="{B25DAB14-7914-470A-86E4-56FDFCCB02ED}"/>
              </a:ext>
            </a:extLst>
          </p:cNvPr>
          <p:cNvCxnSpPr>
            <a:cxnSpLocks/>
          </p:cNvCxnSpPr>
          <p:nvPr/>
        </p:nvCxnSpPr>
        <p:spPr>
          <a:xfrm>
            <a:off x="4451686" y="1286081"/>
            <a:ext cx="0" cy="2161943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="" xmlns:a16="http://schemas.microsoft.com/office/drawing/2014/main" id="{E2CA7CB2-3638-4094-A041-3C81C803A56F}"/>
              </a:ext>
            </a:extLst>
          </p:cNvPr>
          <p:cNvCxnSpPr>
            <a:cxnSpLocks/>
          </p:cNvCxnSpPr>
          <p:nvPr/>
        </p:nvCxnSpPr>
        <p:spPr>
          <a:xfrm flipH="1">
            <a:off x="3011526" y="1286081"/>
            <a:ext cx="1440160" cy="71453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12">
            <a:extLst>
              <a:ext uri="{FF2B5EF4-FFF2-40B4-BE49-F238E27FC236}">
                <a16:creationId xmlns="" xmlns:a16="http://schemas.microsoft.com/office/drawing/2014/main" id="{DBF33DA8-E29D-4861-86ED-841ED3180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467" y="2378732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Box 12">
            <a:extLst>
              <a:ext uri="{FF2B5EF4-FFF2-40B4-BE49-F238E27FC236}">
                <a16:creationId xmlns="" xmlns:a16="http://schemas.microsoft.com/office/drawing/2014/main" id="{73E795EB-0EFD-40DA-B149-83CF1B5DA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5582" y="3393922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Box 12">
            <a:extLst>
              <a:ext uri="{FF2B5EF4-FFF2-40B4-BE49-F238E27FC236}">
                <a16:creationId xmlns="" xmlns:a16="http://schemas.microsoft.com/office/drawing/2014/main" id="{188715D6-6AA2-41F0-80D7-DAE5E9CAB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7379" y="2377242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梯形 7">
            <a:extLst>
              <a:ext uri="{FF2B5EF4-FFF2-40B4-BE49-F238E27FC236}">
                <a16:creationId xmlns="" xmlns:a16="http://schemas.microsoft.com/office/drawing/2014/main" id="{DAF1EBCF-037B-434D-909C-5BA65377C2F5}"/>
              </a:ext>
            </a:extLst>
          </p:cNvPr>
          <p:cNvSpPr/>
          <p:nvPr/>
        </p:nvSpPr>
        <p:spPr>
          <a:xfrm>
            <a:off x="2992232" y="1295502"/>
            <a:ext cx="1480660" cy="2163579"/>
          </a:xfrm>
          <a:custGeom>
            <a:avLst/>
            <a:gdLst>
              <a:gd name="connsiteX0" fmla="*/ 0 w 720080"/>
              <a:gd name="connsiteY0" fmla="*/ 720080 h 720080"/>
              <a:gd name="connsiteX1" fmla="*/ 180020 w 720080"/>
              <a:gd name="connsiteY1" fmla="*/ 0 h 720080"/>
              <a:gd name="connsiteX2" fmla="*/ 540060 w 720080"/>
              <a:gd name="connsiteY2" fmla="*/ 0 h 720080"/>
              <a:gd name="connsiteX3" fmla="*/ 720080 w 720080"/>
              <a:gd name="connsiteY3" fmla="*/ 720080 h 720080"/>
              <a:gd name="connsiteX4" fmla="*/ 0 w 720080"/>
              <a:gd name="connsiteY4" fmla="*/ 720080 h 720080"/>
              <a:gd name="connsiteX0" fmla="*/ 0 w 720080"/>
              <a:gd name="connsiteY0" fmla="*/ 720080 h 720080"/>
              <a:gd name="connsiteX1" fmla="*/ 9198 w 720080"/>
              <a:gd name="connsiteY1" fmla="*/ 20097 h 720080"/>
              <a:gd name="connsiteX2" fmla="*/ 540060 w 720080"/>
              <a:gd name="connsiteY2" fmla="*/ 0 h 720080"/>
              <a:gd name="connsiteX3" fmla="*/ 720080 w 720080"/>
              <a:gd name="connsiteY3" fmla="*/ 720080 h 720080"/>
              <a:gd name="connsiteX4" fmla="*/ 0 w 720080"/>
              <a:gd name="connsiteY4" fmla="*/ 720080 h 720080"/>
              <a:gd name="connsiteX0" fmla="*/ 0 w 720080"/>
              <a:gd name="connsiteY0" fmla="*/ 1071773 h 1071773"/>
              <a:gd name="connsiteX1" fmla="*/ 9198 w 720080"/>
              <a:gd name="connsiteY1" fmla="*/ 371790 h 1071773"/>
              <a:gd name="connsiteX2" fmla="*/ 700834 w 720080"/>
              <a:gd name="connsiteY2" fmla="*/ 0 h 1071773"/>
              <a:gd name="connsiteX3" fmla="*/ 720080 w 720080"/>
              <a:gd name="connsiteY3" fmla="*/ 1071773 h 1071773"/>
              <a:gd name="connsiteX4" fmla="*/ 0 w 720080"/>
              <a:gd name="connsiteY4" fmla="*/ 1071773 h 1071773"/>
              <a:gd name="connsiteX0" fmla="*/ 0 w 720931"/>
              <a:gd name="connsiteY0" fmla="*/ 1081822 h 1081822"/>
              <a:gd name="connsiteX1" fmla="*/ 9198 w 720931"/>
              <a:gd name="connsiteY1" fmla="*/ 381839 h 1081822"/>
              <a:gd name="connsiteX2" fmla="*/ 720931 w 720931"/>
              <a:gd name="connsiteY2" fmla="*/ 0 h 1081822"/>
              <a:gd name="connsiteX3" fmla="*/ 720080 w 720931"/>
              <a:gd name="connsiteY3" fmla="*/ 1081822 h 1081822"/>
              <a:gd name="connsiteX4" fmla="*/ 0 w 720931"/>
              <a:gd name="connsiteY4" fmla="*/ 1081822 h 1081822"/>
              <a:gd name="connsiteX0" fmla="*/ 0 w 720092"/>
              <a:gd name="connsiteY0" fmla="*/ 1051815 h 1051815"/>
              <a:gd name="connsiteX1" fmla="*/ 9198 w 720092"/>
              <a:gd name="connsiteY1" fmla="*/ 351832 h 1051815"/>
              <a:gd name="connsiteX2" fmla="*/ 715901 w 720092"/>
              <a:gd name="connsiteY2" fmla="*/ 0 h 1051815"/>
              <a:gd name="connsiteX3" fmla="*/ 720080 w 720092"/>
              <a:gd name="connsiteY3" fmla="*/ 1051815 h 1051815"/>
              <a:gd name="connsiteX4" fmla="*/ 0 w 720092"/>
              <a:gd name="connsiteY4" fmla="*/ 1051815 h 1051815"/>
              <a:gd name="connsiteX0" fmla="*/ 0 w 720092"/>
              <a:gd name="connsiteY0" fmla="*/ 1051815 h 1051815"/>
              <a:gd name="connsiteX1" fmla="*/ 4168 w 720092"/>
              <a:gd name="connsiteY1" fmla="*/ 351832 h 1051815"/>
              <a:gd name="connsiteX2" fmla="*/ 715901 w 720092"/>
              <a:gd name="connsiteY2" fmla="*/ 0 h 1051815"/>
              <a:gd name="connsiteX3" fmla="*/ 720080 w 720092"/>
              <a:gd name="connsiteY3" fmla="*/ 1051815 h 1051815"/>
              <a:gd name="connsiteX4" fmla="*/ 0 w 720092"/>
              <a:gd name="connsiteY4" fmla="*/ 1051815 h 1051815"/>
              <a:gd name="connsiteX0" fmla="*/ 0 w 720086"/>
              <a:gd name="connsiteY0" fmla="*/ 1066818 h 1066818"/>
              <a:gd name="connsiteX1" fmla="*/ 4168 w 720086"/>
              <a:gd name="connsiteY1" fmla="*/ 366835 h 1066818"/>
              <a:gd name="connsiteX2" fmla="*/ 710871 w 720086"/>
              <a:gd name="connsiteY2" fmla="*/ 0 h 1066818"/>
              <a:gd name="connsiteX3" fmla="*/ 720080 w 720086"/>
              <a:gd name="connsiteY3" fmla="*/ 1066818 h 1066818"/>
              <a:gd name="connsiteX4" fmla="*/ 0 w 720086"/>
              <a:gd name="connsiteY4" fmla="*/ 1066818 h 1066818"/>
              <a:gd name="connsiteX0" fmla="*/ 1184 w 721270"/>
              <a:gd name="connsiteY0" fmla="*/ 1066818 h 1066818"/>
              <a:gd name="connsiteX1" fmla="*/ 321 w 721270"/>
              <a:gd name="connsiteY1" fmla="*/ 356833 h 1066818"/>
              <a:gd name="connsiteX2" fmla="*/ 712055 w 721270"/>
              <a:gd name="connsiteY2" fmla="*/ 0 h 1066818"/>
              <a:gd name="connsiteX3" fmla="*/ 721264 w 721270"/>
              <a:gd name="connsiteY3" fmla="*/ 1066818 h 1066818"/>
              <a:gd name="connsiteX4" fmla="*/ 1184 w 721270"/>
              <a:gd name="connsiteY4" fmla="*/ 1066818 h 1066818"/>
              <a:gd name="connsiteX0" fmla="*/ 0 w 730146"/>
              <a:gd name="connsiteY0" fmla="*/ 1066818 h 1066818"/>
              <a:gd name="connsiteX1" fmla="*/ 9197 w 730146"/>
              <a:gd name="connsiteY1" fmla="*/ 356833 h 1066818"/>
              <a:gd name="connsiteX2" fmla="*/ 720931 w 730146"/>
              <a:gd name="connsiteY2" fmla="*/ 0 h 1066818"/>
              <a:gd name="connsiteX3" fmla="*/ 730140 w 730146"/>
              <a:gd name="connsiteY3" fmla="*/ 1066818 h 1066818"/>
              <a:gd name="connsiteX4" fmla="*/ 0 w 730146"/>
              <a:gd name="connsiteY4" fmla="*/ 1066818 h 1066818"/>
              <a:gd name="connsiteX0" fmla="*/ 0 w 730146"/>
              <a:gd name="connsiteY0" fmla="*/ 1076820 h 1076820"/>
              <a:gd name="connsiteX1" fmla="*/ 9197 w 730146"/>
              <a:gd name="connsiteY1" fmla="*/ 356833 h 1076820"/>
              <a:gd name="connsiteX2" fmla="*/ 720931 w 730146"/>
              <a:gd name="connsiteY2" fmla="*/ 0 h 1076820"/>
              <a:gd name="connsiteX3" fmla="*/ 730140 w 730146"/>
              <a:gd name="connsiteY3" fmla="*/ 1066818 h 1076820"/>
              <a:gd name="connsiteX4" fmla="*/ 0 w 730146"/>
              <a:gd name="connsiteY4" fmla="*/ 1076820 h 1076820"/>
              <a:gd name="connsiteX0" fmla="*/ 6045 w 736191"/>
              <a:gd name="connsiteY0" fmla="*/ 1076820 h 1076820"/>
              <a:gd name="connsiteX1" fmla="*/ 151 w 736191"/>
              <a:gd name="connsiteY1" fmla="*/ 356833 h 1076820"/>
              <a:gd name="connsiteX2" fmla="*/ 726976 w 736191"/>
              <a:gd name="connsiteY2" fmla="*/ 0 h 1076820"/>
              <a:gd name="connsiteX3" fmla="*/ 736185 w 736191"/>
              <a:gd name="connsiteY3" fmla="*/ 1066818 h 1076820"/>
              <a:gd name="connsiteX4" fmla="*/ 6045 w 736191"/>
              <a:gd name="connsiteY4" fmla="*/ 1076820 h 1076820"/>
              <a:gd name="connsiteX0" fmla="*/ 6045 w 751278"/>
              <a:gd name="connsiteY0" fmla="*/ 1076820 h 1076820"/>
              <a:gd name="connsiteX1" fmla="*/ 151 w 751278"/>
              <a:gd name="connsiteY1" fmla="*/ 356833 h 1076820"/>
              <a:gd name="connsiteX2" fmla="*/ 726976 w 751278"/>
              <a:gd name="connsiteY2" fmla="*/ 0 h 1076820"/>
              <a:gd name="connsiteX3" fmla="*/ 751276 w 751278"/>
              <a:gd name="connsiteY3" fmla="*/ 1061817 h 1076820"/>
              <a:gd name="connsiteX4" fmla="*/ 6045 w 751278"/>
              <a:gd name="connsiteY4" fmla="*/ 1076820 h 1076820"/>
              <a:gd name="connsiteX0" fmla="*/ 6045 w 751282"/>
              <a:gd name="connsiteY0" fmla="*/ 1076820 h 1076820"/>
              <a:gd name="connsiteX1" fmla="*/ 151 w 751282"/>
              <a:gd name="connsiteY1" fmla="*/ 356833 h 1076820"/>
              <a:gd name="connsiteX2" fmla="*/ 742066 w 751282"/>
              <a:gd name="connsiteY2" fmla="*/ 0 h 1076820"/>
              <a:gd name="connsiteX3" fmla="*/ 751276 w 751282"/>
              <a:gd name="connsiteY3" fmla="*/ 1061817 h 1076820"/>
              <a:gd name="connsiteX4" fmla="*/ 6045 w 751282"/>
              <a:gd name="connsiteY4" fmla="*/ 1076820 h 1076820"/>
              <a:gd name="connsiteX0" fmla="*/ 6045 w 742066"/>
              <a:gd name="connsiteY0" fmla="*/ 1076820 h 1076820"/>
              <a:gd name="connsiteX1" fmla="*/ 151 w 742066"/>
              <a:gd name="connsiteY1" fmla="*/ 356833 h 1076820"/>
              <a:gd name="connsiteX2" fmla="*/ 742066 w 742066"/>
              <a:gd name="connsiteY2" fmla="*/ 0 h 1076820"/>
              <a:gd name="connsiteX3" fmla="*/ 741215 w 742066"/>
              <a:gd name="connsiteY3" fmla="*/ 1061817 h 1076820"/>
              <a:gd name="connsiteX4" fmla="*/ 6045 w 742066"/>
              <a:gd name="connsiteY4" fmla="*/ 1076820 h 1076820"/>
              <a:gd name="connsiteX0" fmla="*/ 6045 w 742066"/>
              <a:gd name="connsiteY0" fmla="*/ 1076820 h 1076820"/>
              <a:gd name="connsiteX1" fmla="*/ 151 w 742066"/>
              <a:gd name="connsiteY1" fmla="*/ 356833 h 1076820"/>
              <a:gd name="connsiteX2" fmla="*/ 742066 w 742066"/>
              <a:gd name="connsiteY2" fmla="*/ 0 h 1076820"/>
              <a:gd name="connsiteX3" fmla="*/ 741215 w 742066"/>
              <a:gd name="connsiteY3" fmla="*/ 1061817 h 1076820"/>
              <a:gd name="connsiteX4" fmla="*/ 6045 w 742066"/>
              <a:gd name="connsiteY4" fmla="*/ 1076820 h 1076820"/>
              <a:gd name="connsiteX0" fmla="*/ 6045 w 741221"/>
              <a:gd name="connsiteY0" fmla="*/ 1076820 h 1076820"/>
              <a:gd name="connsiteX1" fmla="*/ 151 w 741221"/>
              <a:gd name="connsiteY1" fmla="*/ 356833 h 1076820"/>
              <a:gd name="connsiteX2" fmla="*/ 732005 w 741221"/>
              <a:gd name="connsiteY2" fmla="*/ 0 h 1076820"/>
              <a:gd name="connsiteX3" fmla="*/ 741215 w 741221"/>
              <a:gd name="connsiteY3" fmla="*/ 1061817 h 1076820"/>
              <a:gd name="connsiteX4" fmla="*/ 6045 w 741221"/>
              <a:gd name="connsiteY4" fmla="*/ 1076820 h 107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221" h="1076820">
                <a:moveTo>
                  <a:pt x="6045" y="1076820"/>
                </a:moveTo>
                <a:cubicBezTo>
                  <a:pt x="7434" y="843492"/>
                  <a:pt x="-1238" y="590161"/>
                  <a:pt x="151" y="356833"/>
                </a:cubicBezTo>
                <a:lnTo>
                  <a:pt x="732005" y="0"/>
                </a:lnTo>
                <a:cubicBezTo>
                  <a:pt x="731721" y="360607"/>
                  <a:pt x="741499" y="701210"/>
                  <a:pt x="741215" y="1061817"/>
                </a:cubicBezTo>
                <a:lnTo>
                  <a:pt x="6045" y="1076820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81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72" grpId="0"/>
      <p:bldP spid="73" grpId="0"/>
      <p:bldP spid="75" grpId="0"/>
      <p:bldP spid="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3">
            <a:extLst>
              <a:ext uri="{FF2B5EF4-FFF2-40B4-BE49-F238E27FC236}">
                <a16:creationId xmlns="" xmlns:a16="http://schemas.microsoft.com/office/drawing/2014/main" id="{F9E55991-2103-4DA7-BA77-4CDACC85E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48" y="2715765"/>
            <a:ext cx="884392" cy="129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2123729" y="339502"/>
            <a:ext cx="5544615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按要求在方格纸上画图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7C04E471-D163-4758-9330-8B30F25CB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533736"/>
              </p:ext>
            </p:extLst>
          </p:nvPr>
        </p:nvGraphicFramePr>
        <p:xfrm>
          <a:off x="407630" y="915566"/>
          <a:ext cx="5386875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125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  <a:gridCol w="359125">
                  <a:extLst>
                    <a:ext uri="{9D8B030D-6E8A-4147-A177-3AD203B41FA5}">
                      <a16:colId xmlns="" xmlns:a16="http://schemas.microsoft.com/office/drawing/2014/main" val="156184763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2" name="对话气泡: 圆角矩形 61">
                <a:extLst>
                  <a:ext uri="{FF2B5EF4-FFF2-40B4-BE49-F238E27FC236}">
                    <a16:creationId xmlns="" xmlns:a16="http://schemas.microsoft.com/office/drawing/2014/main" id="{6EEACAD8-0B04-4D0A-8CEC-D5C8E8F1F8A9}"/>
                  </a:ext>
                </a:extLst>
              </p:cNvPr>
              <p:cNvSpPr/>
              <p:nvPr/>
            </p:nvSpPr>
            <p:spPr>
              <a:xfrm>
                <a:off x="5940152" y="1633439"/>
                <a:ext cx="2844000" cy="936000"/>
              </a:xfrm>
              <a:prstGeom prst="wedgeRoundRectCallout">
                <a:avLst>
                  <a:gd name="adj1" fmla="val 20199"/>
                  <a:gd name="adj2" fmla="val 72733"/>
                  <a:gd name="adj3" fmla="val 16667"/>
                </a:avLst>
              </a:prstGeom>
              <a:noFill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将图形的长和宽分别缩小到原来的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62" name="对话气泡: 圆角矩形 6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EEACAD8-0B04-4D0A-8CEC-D5C8E8F1F8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633439"/>
                <a:ext cx="2844000" cy="936000"/>
              </a:xfrm>
              <a:prstGeom prst="wedgeRoundRectCallout">
                <a:avLst>
                  <a:gd name="adj1" fmla="val 20199"/>
                  <a:gd name="adj2" fmla="val 72733"/>
                  <a:gd name="adj3" fmla="val 16667"/>
                </a:avLst>
              </a:prstGeom>
              <a:blipFill rotWithShape="1">
                <a:blip r:embed="rId3"/>
                <a:stretch>
                  <a:fillRect l="-1274" t="-5208" r="-11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9A16D01-DA1B-43E6-89C1-9454D88EC8B9}"/>
              </a:ext>
            </a:extLst>
          </p:cNvPr>
          <p:cNvSpPr/>
          <p:nvPr/>
        </p:nvSpPr>
        <p:spPr>
          <a:xfrm>
            <a:off x="411456" y="937726"/>
            <a:ext cx="3240360" cy="2161943"/>
          </a:xfrm>
          <a:prstGeom prst="rect">
            <a:avLst/>
          </a:prstGeom>
          <a:solidFill>
            <a:srgbClr val="FFC0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12">
            <a:extLst>
              <a:ext uri="{FF2B5EF4-FFF2-40B4-BE49-F238E27FC236}">
                <a16:creationId xmlns="" xmlns:a16="http://schemas.microsoft.com/office/drawing/2014/main" id="{10FE017E-CF1E-4942-8DBB-73E5B9F62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467" y="1631634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2">
            <a:extLst>
              <a:ext uri="{FF2B5EF4-FFF2-40B4-BE49-F238E27FC236}">
                <a16:creationId xmlns="" xmlns:a16="http://schemas.microsoft.com/office/drawing/2014/main" id="{B930EB8B-314F-44EA-A426-3F79E90E5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679" y="3028237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9cm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DA9D6F73-0976-41F5-8003-FBE8ED5549A5}"/>
              </a:ext>
            </a:extLst>
          </p:cNvPr>
          <p:cNvSpPr/>
          <p:nvPr/>
        </p:nvSpPr>
        <p:spPr>
          <a:xfrm>
            <a:off x="3647990" y="3082341"/>
            <a:ext cx="2148146" cy="1433226"/>
          </a:xfrm>
          <a:prstGeom prst="rect">
            <a:avLst/>
          </a:prstGeom>
          <a:solidFill>
            <a:srgbClr val="FFC0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12">
            <a:extLst>
              <a:ext uri="{FF2B5EF4-FFF2-40B4-BE49-F238E27FC236}">
                <a16:creationId xmlns="" xmlns:a16="http://schemas.microsoft.com/office/drawing/2014/main" id="{0FF83115-FCB8-4DCD-A430-C2872E817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691" y="2747062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2">
            <a:extLst>
              <a:ext uri="{FF2B5EF4-FFF2-40B4-BE49-F238E27FC236}">
                <a16:creationId xmlns="" xmlns:a16="http://schemas.microsoft.com/office/drawing/2014/main" id="{470AC03D-349B-4BA0-8A59-CC0243DA8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1067" y="3768933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38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5" grpId="0" animBg="1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827584" y="560606"/>
            <a:ext cx="8090428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下面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是用纸做成的小旗，想象一下，快速旋转小棒，小旗转动一周会形成哪个图形，用线连起来。</a:t>
            </a:r>
          </a:p>
        </p:txBody>
      </p:sp>
      <p:grpSp>
        <p:nvGrpSpPr>
          <p:cNvPr id="18" name="组合 207881">
            <a:extLst>
              <a:ext uri="{FF2B5EF4-FFF2-40B4-BE49-F238E27FC236}">
                <a16:creationId xmlns="" xmlns:a16="http://schemas.microsoft.com/office/drawing/2014/main" id="{3EF42575-438D-4304-A445-DAF44A688E69}"/>
              </a:ext>
            </a:extLst>
          </p:cNvPr>
          <p:cNvGrpSpPr/>
          <p:nvPr/>
        </p:nvGrpSpPr>
        <p:grpSpPr>
          <a:xfrm>
            <a:off x="4314586" y="1558508"/>
            <a:ext cx="685416" cy="1331414"/>
            <a:chOff x="1600" y="1684"/>
            <a:chExt cx="1015" cy="1779"/>
          </a:xfrm>
          <a:solidFill>
            <a:srgbClr val="C3C7E0"/>
          </a:solidFill>
        </p:grpSpPr>
        <p:sp>
          <p:nvSpPr>
            <p:cNvPr id="19" name="流程图: 手动输入 207882">
              <a:extLst>
                <a:ext uri="{FF2B5EF4-FFF2-40B4-BE49-F238E27FC236}">
                  <a16:creationId xmlns="" xmlns:a16="http://schemas.microsoft.com/office/drawing/2014/main" id="{3AE66F92-31C2-43E4-AE92-61151AE879E2}"/>
                </a:ext>
              </a:extLst>
            </p:cNvPr>
            <p:cNvSpPr/>
            <p:nvPr/>
          </p:nvSpPr>
          <p:spPr>
            <a:xfrm rot="5400000">
              <a:off x="1516" y="1808"/>
              <a:ext cx="1200" cy="999"/>
            </a:xfrm>
            <a:prstGeom prst="flowChartManualInput">
              <a:avLst/>
            </a:prstGeom>
            <a:grpFill/>
            <a:ln w="38100" cap="flat" cmpd="sng">
              <a:solidFill>
                <a:srgbClr val="7687B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lvl="0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直接连接符 207883">
              <a:extLst>
                <a:ext uri="{FF2B5EF4-FFF2-40B4-BE49-F238E27FC236}">
                  <a16:creationId xmlns="" xmlns:a16="http://schemas.microsoft.com/office/drawing/2014/main" id="{554152AB-7DE4-46DC-B42B-81DC6E853277}"/>
                </a:ext>
              </a:extLst>
            </p:cNvPr>
            <p:cNvSpPr/>
            <p:nvPr/>
          </p:nvSpPr>
          <p:spPr>
            <a:xfrm>
              <a:off x="1600" y="1684"/>
              <a:ext cx="9" cy="1779"/>
            </a:xfrm>
            <a:prstGeom prst="line">
              <a:avLst/>
            </a:prstGeom>
            <a:grpFill/>
            <a:ln w="38100" cap="flat" cmpd="sng">
              <a:solidFill>
                <a:srgbClr val="738B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lvl="0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1" name="Picture 4">
            <a:extLst>
              <a:ext uri="{FF2B5EF4-FFF2-40B4-BE49-F238E27FC236}">
                <a16:creationId xmlns="" xmlns:a16="http://schemas.microsoft.com/office/drawing/2014/main" id="{A1FF9F73-E96D-42E6-A84C-394DE7966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3" r="54823"/>
          <a:stretch>
            <a:fillRect/>
          </a:stretch>
        </p:blipFill>
        <p:spPr bwMode="auto">
          <a:xfrm>
            <a:off x="6228184" y="3306277"/>
            <a:ext cx="1512168" cy="153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组合 211970">
            <a:extLst>
              <a:ext uri="{FF2B5EF4-FFF2-40B4-BE49-F238E27FC236}">
                <a16:creationId xmlns="" xmlns:a16="http://schemas.microsoft.com/office/drawing/2014/main" id="{4B2E3923-FF90-49E1-809C-F4B3C27F0EDA}"/>
              </a:ext>
            </a:extLst>
          </p:cNvPr>
          <p:cNvGrpSpPr/>
          <p:nvPr/>
        </p:nvGrpSpPr>
        <p:grpSpPr>
          <a:xfrm>
            <a:off x="2218043" y="1419622"/>
            <a:ext cx="589942" cy="1470300"/>
            <a:chOff x="2862" y="1289"/>
            <a:chExt cx="530" cy="1489"/>
          </a:xfrm>
          <a:solidFill>
            <a:srgbClr val="E1E0F0"/>
          </a:solidFill>
        </p:grpSpPr>
        <p:sp>
          <p:nvSpPr>
            <p:cNvPr id="34" name="直接连接符 211971">
              <a:extLst>
                <a:ext uri="{FF2B5EF4-FFF2-40B4-BE49-F238E27FC236}">
                  <a16:creationId xmlns="" xmlns:a16="http://schemas.microsoft.com/office/drawing/2014/main" id="{8FD177A8-96EE-4D51-8953-462A169389B8}"/>
                </a:ext>
              </a:extLst>
            </p:cNvPr>
            <p:cNvSpPr/>
            <p:nvPr/>
          </p:nvSpPr>
          <p:spPr>
            <a:xfrm>
              <a:off x="2862" y="1291"/>
              <a:ext cx="9" cy="1487"/>
            </a:xfrm>
            <a:prstGeom prst="line">
              <a:avLst/>
            </a:prstGeom>
            <a:grpFill/>
            <a:ln w="38100" cap="flat" cmpd="sng">
              <a:solidFill>
                <a:srgbClr val="4F6CA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solidFill>
                  <a:prstClr val="black"/>
                </a:solidFill>
                <a:latin typeface="Arial"/>
                <a:ea typeface="KaiTi"/>
                <a:cs typeface="+mn-ea"/>
                <a:sym typeface="+mn-lt"/>
              </a:endParaRPr>
            </a:p>
          </p:txBody>
        </p:sp>
        <p:sp>
          <p:nvSpPr>
            <p:cNvPr id="35" name="直角三角形 211972">
              <a:extLst>
                <a:ext uri="{FF2B5EF4-FFF2-40B4-BE49-F238E27FC236}">
                  <a16:creationId xmlns="" xmlns:a16="http://schemas.microsoft.com/office/drawing/2014/main" id="{88F92123-8CA4-4422-883A-25EC972977B8}"/>
                </a:ext>
              </a:extLst>
            </p:cNvPr>
            <p:cNvSpPr/>
            <p:nvPr/>
          </p:nvSpPr>
          <p:spPr>
            <a:xfrm>
              <a:off x="2871" y="1289"/>
              <a:ext cx="521" cy="1106"/>
            </a:xfrm>
            <a:prstGeom prst="rtTriangle">
              <a:avLst/>
            </a:prstGeom>
            <a:grpFill/>
            <a:ln w="38100" cap="flat" cmpd="sng">
              <a:solidFill>
                <a:srgbClr val="4F6CA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solidFill>
                  <a:prstClr val="black"/>
                </a:solidFill>
                <a:latin typeface="Arial"/>
                <a:ea typeface="KaiTi"/>
                <a:cs typeface="+mn-ea"/>
                <a:sym typeface="+mn-lt"/>
              </a:endParaRPr>
            </a:p>
          </p:txBody>
        </p:sp>
      </p:grpSp>
      <p:pic>
        <p:nvPicPr>
          <p:cNvPr id="36" name="Picture 4">
            <a:extLst>
              <a:ext uri="{FF2B5EF4-FFF2-40B4-BE49-F238E27FC236}">
                <a16:creationId xmlns="" xmlns:a16="http://schemas.microsoft.com/office/drawing/2014/main" id="{092D5F8B-192D-4F0B-A2EC-BB1BF82AE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4"/>
          <a:stretch>
            <a:fillRect/>
          </a:stretch>
        </p:blipFill>
        <p:spPr bwMode="auto">
          <a:xfrm>
            <a:off x="3917561" y="3306277"/>
            <a:ext cx="1084469" cy="166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组合 207881">
            <a:extLst>
              <a:ext uri="{FF2B5EF4-FFF2-40B4-BE49-F238E27FC236}">
                <a16:creationId xmlns="" xmlns:a16="http://schemas.microsoft.com/office/drawing/2014/main" id="{A52AB8E6-028F-45EE-9D4F-536F53686B52}"/>
              </a:ext>
            </a:extLst>
          </p:cNvPr>
          <p:cNvGrpSpPr/>
          <p:nvPr/>
        </p:nvGrpSpPr>
        <p:grpSpPr>
          <a:xfrm>
            <a:off x="6643138" y="1558508"/>
            <a:ext cx="694870" cy="1331414"/>
            <a:chOff x="1600" y="1684"/>
            <a:chExt cx="1029" cy="1779"/>
          </a:xfrm>
          <a:solidFill>
            <a:srgbClr val="C3C7E0"/>
          </a:solidFill>
        </p:grpSpPr>
        <p:sp>
          <p:nvSpPr>
            <p:cNvPr id="38" name="流程图: 手动输入 207882">
              <a:extLst>
                <a:ext uri="{FF2B5EF4-FFF2-40B4-BE49-F238E27FC236}">
                  <a16:creationId xmlns="" xmlns:a16="http://schemas.microsoft.com/office/drawing/2014/main" id="{3D5EBEFE-02C0-4488-A443-318A2F1A560B}"/>
                </a:ext>
              </a:extLst>
            </p:cNvPr>
            <p:cNvSpPr/>
            <p:nvPr/>
          </p:nvSpPr>
          <p:spPr>
            <a:xfrm rot="5400000">
              <a:off x="1522" y="1801"/>
              <a:ext cx="1201" cy="101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114"/>
                <a:gd name="connsiteY0" fmla="*/ 0 h 10437"/>
                <a:gd name="connsiteX1" fmla="*/ 10114 w 10114"/>
                <a:gd name="connsiteY1" fmla="*/ 437 h 10437"/>
                <a:gd name="connsiteX2" fmla="*/ 10114 w 10114"/>
                <a:gd name="connsiteY2" fmla="*/ 10437 h 10437"/>
                <a:gd name="connsiteX3" fmla="*/ 114 w 10114"/>
                <a:gd name="connsiteY3" fmla="*/ 10437 h 10437"/>
                <a:gd name="connsiteX4" fmla="*/ 0 w 10114"/>
                <a:gd name="connsiteY4" fmla="*/ 0 h 10437"/>
                <a:gd name="connsiteX0" fmla="*/ 115 w 10000"/>
                <a:gd name="connsiteY0" fmla="*/ 324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5 w 10000"/>
                <a:gd name="connsiteY4" fmla="*/ 324 h 10000"/>
                <a:gd name="connsiteX0" fmla="*/ 11 w 10010"/>
                <a:gd name="connsiteY0" fmla="*/ 0 h 10133"/>
                <a:gd name="connsiteX1" fmla="*/ 10010 w 10010"/>
                <a:gd name="connsiteY1" fmla="*/ 133 h 10133"/>
                <a:gd name="connsiteX2" fmla="*/ 10010 w 10010"/>
                <a:gd name="connsiteY2" fmla="*/ 10133 h 10133"/>
                <a:gd name="connsiteX3" fmla="*/ 10 w 10010"/>
                <a:gd name="connsiteY3" fmla="*/ 10133 h 10133"/>
                <a:gd name="connsiteX4" fmla="*/ 11 w 10010"/>
                <a:gd name="connsiteY4" fmla="*/ 0 h 1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0" h="10133">
                  <a:moveTo>
                    <a:pt x="11" y="0"/>
                  </a:moveTo>
                  <a:lnTo>
                    <a:pt x="10010" y="133"/>
                  </a:lnTo>
                  <a:lnTo>
                    <a:pt x="10010" y="10133"/>
                  </a:lnTo>
                  <a:lnTo>
                    <a:pt x="10" y="10133"/>
                  </a:lnTo>
                  <a:cubicBezTo>
                    <a:pt x="48" y="6908"/>
                    <a:pt x="-27" y="3225"/>
                    <a:pt x="11" y="0"/>
                  </a:cubicBezTo>
                  <a:close/>
                </a:path>
              </a:pathLst>
            </a:custGeom>
            <a:grpFill/>
            <a:ln w="38100" cap="flat" cmpd="sng">
              <a:solidFill>
                <a:srgbClr val="7687B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lvl="0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直接连接符 207883">
              <a:extLst>
                <a:ext uri="{FF2B5EF4-FFF2-40B4-BE49-F238E27FC236}">
                  <a16:creationId xmlns="" xmlns:a16="http://schemas.microsoft.com/office/drawing/2014/main" id="{33846D1D-F91F-4457-886F-7F87D804F3CC}"/>
                </a:ext>
              </a:extLst>
            </p:cNvPr>
            <p:cNvSpPr/>
            <p:nvPr/>
          </p:nvSpPr>
          <p:spPr>
            <a:xfrm>
              <a:off x="1600" y="1684"/>
              <a:ext cx="9" cy="1779"/>
            </a:xfrm>
            <a:prstGeom prst="line">
              <a:avLst/>
            </a:prstGeom>
            <a:grpFill/>
            <a:ln w="38100" cap="flat" cmpd="sng">
              <a:solidFill>
                <a:srgbClr val="738B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lvl="0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圆柱形 1">
            <a:extLst>
              <a:ext uri="{FF2B5EF4-FFF2-40B4-BE49-F238E27FC236}">
                <a16:creationId xmlns="" xmlns:a16="http://schemas.microsoft.com/office/drawing/2014/main" id="{99677D42-398B-47AF-851C-6C91B2E20C19}"/>
              </a:ext>
            </a:extLst>
          </p:cNvPr>
          <p:cNvSpPr/>
          <p:nvPr/>
        </p:nvSpPr>
        <p:spPr>
          <a:xfrm>
            <a:off x="1956250" y="3522301"/>
            <a:ext cx="792088" cy="1083448"/>
          </a:xfrm>
          <a:prstGeom prst="can">
            <a:avLst/>
          </a:prstGeom>
          <a:solidFill>
            <a:srgbClr val="AEB3D9"/>
          </a:solidFill>
          <a:ln>
            <a:solidFill>
              <a:srgbClr val="D9DEF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385855FA-A393-4D54-BBD1-2A345C60F4DA}"/>
              </a:ext>
            </a:extLst>
          </p:cNvPr>
          <p:cNvCxnSpPr>
            <a:cxnSpLocks/>
          </p:cNvCxnSpPr>
          <p:nvPr/>
        </p:nvCxnSpPr>
        <p:spPr>
          <a:xfrm>
            <a:off x="2738210" y="2560247"/>
            <a:ext cx="1657735" cy="11027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C9C43B37-6378-482F-B4E2-1AEE799E8E79}"/>
              </a:ext>
            </a:extLst>
          </p:cNvPr>
          <p:cNvCxnSpPr>
            <a:cxnSpLocks/>
          </p:cNvCxnSpPr>
          <p:nvPr/>
        </p:nvCxnSpPr>
        <p:spPr>
          <a:xfrm>
            <a:off x="4830603" y="2495040"/>
            <a:ext cx="1816259" cy="11740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10B864BF-61E4-46D4-B8C1-4C29C862167F}"/>
              </a:ext>
            </a:extLst>
          </p:cNvPr>
          <p:cNvCxnSpPr>
            <a:cxnSpLocks/>
          </p:cNvCxnSpPr>
          <p:nvPr/>
        </p:nvCxnSpPr>
        <p:spPr>
          <a:xfrm flipH="1">
            <a:off x="2743274" y="2606581"/>
            <a:ext cx="3792640" cy="963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00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56577"/>
            <a:ext cx="47163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哪些图形是轴对称图形？</a:t>
            </a:r>
          </a:p>
        </p:txBody>
      </p:sp>
      <p:sp>
        <p:nvSpPr>
          <p:cNvPr id="65" name="Oval 2">
            <a:extLst>
              <a:ext uri="{FF2B5EF4-FFF2-40B4-BE49-F238E27FC236}">
                <a16:creationId xmlns="" xmlns:a16="http://schemas.microsoft.com/office/drawing/2014/main" id="{177BFC2F-2600-4748-8024-D5AA2AA4A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549" y="2934186"/>
            <a:ext cx="915761" cy="915760"/>
          </a:xfrm>
          <a:prstGeom prst="ellips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Rectangle 3">
            <a:extLst>
              <a:ext uri="{FF2B5EF4-FFF2-40B4-BE49-F238E27FC236}">
                <a16:creationId xmlns="" xmlns:a16="http://schemas.microsoft.com/office/drawing/2014/main" id="{057B28A0-72B3-4BA1-90B4-3176F12FC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96" y="1247916"/>
            <a:ext cx="870326" cy="457375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Rectangle 4">
            <a:extLst>
              <a:ext uri="{FF2B5EF4-FFF2-40B4-BE49-F238E27FC236}">
                <a16:creationId xmlns="" xmlns:a16="http://schemas.microsoft.com/office/drawing/2014/main" id="{E8FB7218-C447-4F4F-B330-F7000A2BD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448" y="1184205"/>
            <a:ext cx="595699" cy="595699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8" name="AutoShape 5">
            <a:extLst>
              <a:ext uri="{FF2B5EF4-FFF2-40B4-BE49-F238E27FC236}">
                <a16:creationId xmlns="" xmlns:a16="http://schemas.microsoft.com/office/drawing/2014/main" id="{B6782F9D-2A2B-481A-9486-46BD977D6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8692" y="1291652"/>
            <a:ext cx="1007639" cy="457375"/>
          </a:xfrm>
          <a:prstGeom prst="parallelogram">
            <a:avLst>
              <a:gd name="adj" fmla="val 55077"/>
            </a:avLst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9" name="AutoShape 6">
            <a:extLst>
              <a:ext uri="{FF2B5EF4-FFF2-40B4-BE49-F238E27FC236}">
                <a16:creationId xmlns="" xmlns:a16="http://schemas.microsoft.com/office/drawing/2014/main" id="{C028D27A-CDB5-4598-A413-A46D1D6E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9377" y="559905"/>
            <a:ext cx="970154" cy="1455231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0" name="AutoShape 7">
            <a:extLst>
              <a:ext uri="{FF2B5EF4-FFF2-40B4-BE49-F238E27FC236}">
                <a16:creationId xmlns="" xmlns:a16="http://schemas.microsoft.com/office/drawing/2014/main" id="{EC027897-4EB1-410D-8DFD-D0ADA6FA6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8946" y="935581"/>
            <a:ext cx="550264" cy="915760"/>
          </a:xfrm>
          <a:prstGeom prst="rtTriangle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1" name="AutoShape 8">
            <a:extLst>
              <a:ext uri="{FF2B5EF4-FFF2-40B4-BE49-F238E27FC236}">
                <a16:creationId xmlns="" xmlns:a16="http://schemas.microsoft.com/office/drawing/2014/main" id="{71AC5D02-9654-49DE-A983-095212959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78" y="3033940"/>
            <a:ext cx="823881" cy="712819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2" name="AutoShape 9">
            <a:extLst>
              <a:ext uri="{FF2B5EF4-FFF2-40B4-BE49-F238E27FC236}">
                <a16:creationId xmlns="" xmlns:a16="http://schemas.microsoft.com/office/drawing/2014/main" id="{AF26832E-3750-47F1-90C8-91ABB75AAB34}"/>
              </a:ext>
            </a:extLst>
          </p:cNvPr>
          <p:cNvSpPr>
            <a:spLocks/>
          </p:cNvSpPr>
          <p:nvPr/>
        </p:nvSpPr>
        <p:spPr bwMode="auto">
          <a:xfrm rot="10800000">
            <a:off x="5688400" y="2947146"/>
            <a:ext cx="823882" cy="686568"/>
          </a:xfrm>
          <a:custGeom>
            <a:avLst/>
            <a:gdLst>
              <a:gd name="T0" fmla="*/ 4738 w 21600"/>
              <a:gd name="T1" fmla="*/ 4738 h 21600"/>
              <a:gd name="T2" fmla="*/ 16862 w 21600"/>
              <a:gd name="T3" fmla="*/ 16862 h 21600"/>
            </a:gdLst>
            <a:ahLst/>
            <a:cxnLst>
              <a:cxn ang="0">
                <a:pos x="0" y="0"/>
              </a:cxn>
              <a:cxn ang="0">
                <a:pos x="5876" y="21600"/>
              </a:cxn>
              <a:cxn ang="0">
                <a:pos x="15724" y="21600"/>
              </a:cxn>
              <a:cxn ang="0">
                <a:pos x="21600" y="0"/>
              </a:cxn>
            </a:cxnLst>
            <a:rect l="T0" t="T1" r="T2" b="T3"/>
            <a:pathLst>
              <a:path w="21600" h="21600">
                <a:moveTo>
                  <a:pt x="0" y="0"/>
                </a:moveTo>
                <a:lnTo>
                  <a:pt x="5876" y="21600"/>
                </a:lnTo>
                <a:lnTo>
                  <a:pt x="15724" y="21600"/>
                </a:lnTo>
                <a:lnTo>
                  <a:pt x="21600" y="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" name="Group 10">
            <a:extLst>
              <a:ext uri="{FF2B5EF4-FFF2-40B4-BE49-F238E27FC236}">
                <a16:creationId xmlns="" xmlns:a16="http://schemas.microsoft.com/office/drawing/2014/main" id="{95021469-9AB0-4D63-834F-653163D08B28}"/>
              </a:ext>
            </a:extLst>
          </p:cNvPr>
          <p:cNvGrpSpPr>
            <a:grpSpLocks/>
          </p:cNvGrpSpPr>
          <p:nvPr/>
        </p:nvGrpSpPr>
        <p:grpSpPr bwMode="auto">
          <a:xfrm>
            <a:off x="2313196" y="3064350"/>
            <a:ext cx="870326" cy="641134"/>
            <a:chOff x="0" y="0"/>
            <a:chExt cx="862" cy="635"/>
          </a:xfrm>
        </p:grpSpPr>
        <p:sp>
          <p:nvSpPr>
            <p:cNvPr id="134" name="Line 11">
              <a:extLst>
                <a:ext uri="{FF2B5EF4-FFF2-40B4-BE49-F238E27FC236}">
                  <a16:creationId xmlns="" xmlns:a16="http://schemas.microsoft.com/office/drawing/2014/main" id="{E7DD2215-CF10-467B-A970-0D515E4941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0"/>
              <a:ext cx="408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5" name="Line 12">
              <a:extLst>
                <a:ext uri="{FF2B5EF4-FFF2-40B4-BE49-F238E27FC236}">
                  <a16:creationId xmlns="" xmlns:a16="http://schemas.microsoft.com/office/drawing/2014/main" id="{2AF27078-57EA-484B-B615-8B1F49B7FC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0"/>
              <a:ext cx="0" cy="635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6" name="Line 13">
              <a:extLst>
                <a:ext uri="{FF2B5EF4-FFF2-40B4-BE49-F238E27FC236}">
                  <a16:creationId xmlns="" xmlns:a16="http://schemas.microsoft.com/office/drawing/2014/main" id="{64470E12-F424-49C8-A432-7AB7EBEB1D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635"/>
              <a:ext cx="862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7" name="Line 14">
              <a:extLst>
                <a:ext uri="{FF2B5EF4-FFF2-40B4-BE49-F238E27FC236}">
                  <a16:creationId xmlns="" xmlns:a16="http://schemas.microsoft.com/office/drawing/2014/main" id="{9D59C1B8-BF6F-446D-95B3-FE5165C62B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" y="0"/>
              <a:ext cx="454" cy="635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8" name="AutoShape 15">
            <a:extLst>
              <a:ext uri="{FF2B5EF4-FFF2-40B4-BE49-F238E27FC236}">
                <a16:creationId xmlns="" xmlns:a16="http://schemas.microsoft.com/office/drawing/2014/main" id="{4B97F27C-F637-41FC-8E09-36E240EE5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4777" y="1165019"/>
            <a:ext cx="847104" cy="550264"/>
          </a:xfrm>
          <a:prstGeom prst="triangle">
            <a:avLst>
              <a:gd name="adj" fmla="val 76560"/>
            </a:avLst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9" name="Group 16">
            <a:extLst>
              <a:ext uri="{FF2B5EF4-FFF2-40B4-BE49-F238E27FC236}">
                <a16:creationId xmlns="" xmlns:a16="http://schemas.microsoft.com/office/drawing/2014/main" id="{6F32DFA5-466D-4063-AEA1-E140CA6EC334}"/>
              </a:ext>
            </a:extLst>
          </p:cNvPr>
          <p:cNvGrpSpPr>
            <a:grpSpLocks/>
          </p:cNvGrpSpPr>
          <p:nvPr/>
        </p:nvGrpSpPr>
        <p:grpSpPr bwMode="auto">
          <a:xfrm>
            <a:off x="7177913" y="3094302"/>
            <a:ext cx="961195" cy="549254"/>
            <a:chOff x="0" y="0"/>
            <a:chExt cx="952" cy="544"/>
          </a:xfrm>
        </p:grpSpPr>
        <p:sp>
          <p:nvSpPr>
            <p:cNvPr id="140" name="Line 17">
              <a:extLst>
                <a:ext uri="{FF2B5EF4-FFF2-40B4-BE49-F238E27FC236}">
                  <a16:creationId xmlns="" xmlns:a16="http://schemas.microsoft.com/office/drawing/2014/main" id="{09F72BB5-F013-4703-8F60-C3EC77DE6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" y="0"/>
              <a:ext cx="499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1" name="Line 18">
              <a:extLst>
                <a:ext uri="{FF2B5EF4-FFF2-40B4-BE49-F238E27FC236}">
                  <a16:creationId xmlns="" xmlns:a16="http://schemas.microsoft.com/office/drawing/2014/main" id="{522C0F37-5C77-426E-B4A2-95B2927819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544"/>
              <a:ext cx="952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2" name="Line 19">
              <a:extLst>
                <a:ext uri="{FF2B5EF4-FFF2-40B4-BE49-F238E27FC236}">
                  <a16:creationId xmlns="" xmlns:a16="http://schemas.microsoft.com/office/drawing/2014/main" id="{EC7AFD85-C457-4D44-809A-EACDFF5F1D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0" y="0"/>
              <a:ext cx="362" cy="544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Line 20">
              <a:extLst>
                <a:ext uri="{FF2B5EF4-FFF2-40B4-BE49-F238E27FC236}">
                  <a16:creationId xmlns="" xmlns:a16="http://schemas.microsoft.com/office/drawing/2014/main" id="{22129293-AD38-45D9-8BD7-46E4417E50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61" y="0"/>
              <a:ext cx="91" cy="544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4" name="Rectangle 22">
            <a:extLst>
              <a:ext uri="{FF2B5EF4-FFF2-40B4-BE49-F238E27FC236}">
                <a16:creationId xmlns="" xmlns:a16="http://schemas.microsoft.com/office/drawing/2014/main" id="{6A526E89-0993-46E1-9B37-ED75CDEBB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96" y="1247916"/>
            <a:ext cx="870326" cy="457375"/>
          </a:xfrm>
          <a:prstGeom prst="rect">
            <a:avLst/>
          </a:prstGeom>
          <a:solidFill>
            <a:srgbClr val="66FF33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5" name="Rectangle 23">
            <a:extLst>
              <a:ext uri="{FF2B5EF4-FFF2-40B4-BE49-F238E27FC236}">
                <a16:creationId xmlns="" xmlns:a16="http://schemas.microsoft.com/office/drawing/2014/main" id="{5807CD78-EB2E-4A37-8E6E-78671B179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448" y="1184205"/>
            <a:ext cx="595699" cy="595699"/>
          </a:xfrm>
          <a:prstGeom prst="rect">
            <a:avLst/>
          </a:prstGeom>
          <a:solidFill>
            <a:srgbClr val="66FF33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6" name="AutoShape 24">
            <a:extLst>
              <a:ext uri="{FF2B5EF4-FFF2-40B4-BE49-F238E27FC236}">
                <a16:creationId xmlns="" xmlns:a16="http://schemas.microsoft.com/office/drawing/2014/main" id="{1E9290C5-B314-478F-BC59-7C1D277DD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435" y="592210"/>
            <a:ext cx="966096" cy="1422926"/>
          </a:xfrm>
          <a:prstGeom prst="triangle">
            <a:avLst>
              <a:gd name="adj" fmla="val 50000"/>
            </a:avLst>
          </a:prstGeom>
          <a:solidFill>
            <a:srgbClr val="66FF33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7" name="AutoShape 25">
            <a:extLst>
              <a:ext uri="{FF2B5EF4-FFF2-40B4-BE49-F238E27FC236}">
                <a16:creationId xmlns="" xmlns:a16="http://schemas.microsoft.com/office/drawing/2014/main" id="{210C7FC6-3924-40A8-A087-7013FB36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78" y="3033940"/>
            <a:ext cx="823881" cy="712819"/>
          </a:xfrm>
          <a:prstGeom prst="triangle">
            <a:avLst>
              <a:gd name="adj" fmla="val 50000"/>
            </a:avLst>
          </a:prstGeom>
          <a:solidFill>
            <a:srgbClr val="66FF33"/>
          </a:solidFill>
          <a:ln w="19050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8" name="AutoShape 26">
            <a:extLst>
              <a:ext uri="{FF2B5EF4-FFF2-40B4-BE49-F238E27FC236}">
                <a16:creationId xmlns="" xmlns:a16="http://schemas.microsoft.com/office/drawing/2014/main" id="{19020D24-45E4-4343-9914-17A4151F774D}"/>
              </a:ext>
            </a:extLst>
          </p:cNvPr>
          <p:cNvSpPr>
            <a:spLocks/>
          </p:cNvSpPr>
          <p:nvPr/>
        </p:nvSpPr>
        <p:spPr bwMode="auto">
          <a:xfrm rot="10800000">
            <a:off x="5688400" y="2947146"/>
            <a:ext cx="823882" cy="686568"/>
          </a:xfrm>
          <a:custGeom>
            <a:avLst/>
            <a:gdLst>
              <a:gd name="T0" fmla="*/ 4738 w 21600"/>
              <a:gd name="T1" fmla="*/ 4738 h 21600"/>
              <a:gd name="T2" fmla="*/ 16862 w 21600"/>
              <a:gd name="T3" fmla="*/ 16862 h 21600"/>
            </a:gdLst>
            <a:ahLst/>
            <a:cxnLst>
              <a:cxn ang="0">
                <a:pos x="0" y="0"/>
              </a:cxn>
              <a:cxn ang="0">
                <a:pos x="5876" y="21600"/>
              </a:cxn>
              <a:cxn ang="0">
                <a:pos x="15724" y="21600"/>
              </a:cxn>
              <a:cxn ang="0">
                <a:pos x="21600" y="0"/>
              </a:cxn>
            </a:cxnLst>
            <a:rect l="T0" t="T1" r="T2" b="T3"/>
            <a:pathLst>
              <a:path w="21600" h="21600">
                <a:moveTo>
                  <a:pt x="0" y="0"/>
                </a:moveTo>
                <a:lnTo>
                  <a:pt x="5876" y="21600"/>
                </a:lnTo>
                <a:lnTo>
                  <a:pt x="1572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FF33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9" name="Oval 27">
            <a:extLst>
              <a:ext uri="{FF2B5EF4-FFF2-40B4-BE49-F238E27FC236}">
                <a16:creationId xmlns="" xmlns:a16="http://schemas.microsoft.com/office/drawing/2014/main" id="{4F71174A-ACFD-418A-8C1C-69B8A2A7B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549" y="2934186"/>
            <a:ext cx="915761" cy="915760"/>
          </a:xfrm>
          <a:prstGeom prst="ellipse">
            <a:avLst/>
          </a:prstGeom>
          <a:solidFill>
            <a:srgbClr val="66FF33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0" name="Line 28">
            <a:extLst>
              <a:ext uri="{FF2B5EF4-FFF2-40B4-BE49-F238E27FC236}">
                <a16:creationId xmlns="" xmlns:a16="http://schemas.microsoft.com/office/drawing/2014/main" id="{46A82301-D711-4514-B491-249F04B22E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7396" y="1133851"/>
            <a:ext cx="1" cy="870326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1" name="Line 29">
            <a:extLst>
              <a:ext uri="{FF2B5EF4-FFF2-40B4-BE49-F238E27FC236}">
                <a16:creationId xmlns="" xmlns:a16="http://schemas.microsoft.com/office/drawing/2014/main" id="{64E2AB24-0513-4F7D-8DCC-284CB43EA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451" y="1464757"/>
            <a:ext cx="1044047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2" name="Line 30">
            <a:extLst>
              <a:ext uri="{FF2B5EF4-FFF2-40B4-BE49-F238E27FC236}">
                <a16:creationId xmlns="" xmlns:a16="http://schemas.microsoft.com/office/drawing/2014/main" id="{928183F3-8971-41EE-9723-60DADBDC1F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5190" y="1085177"/>
            <a:ext cx="1" cy="870326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" name="Line 31">
            <a:extLst>
              <a:ext uri="{FF2B5EF4-FFF2-40B4-BE49-F238E27FC236}">
                <a16:creationId xmlns="" xmlns:a16="http://schemas.microsoft.com/office/drawing/2014/main" id="{0860FEF5-BFDB-40E4-A0E5-E5E72732D8F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6733" y="1477617"/>
            <a:ext cx="574700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" name="Line 32">
            <a:extLst>
              <a:ext uri="{FF2B5EF4-FFF2-40B4-BE49-F238E27FC236}">
                <a16:creationId xmlns="" xmlns:a16="http://schemas.microsoft.com/office/drawing/2014/main" id="{13C9204B-8090-424A-A2E8-A93ED51460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6163" y="1144332"/>
            <a:ext cx="778447" cy="778447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5" name="Line 33">
            <a:extLst>
              <a:ext uri="{FF2B5EF4-FFF2-40B4-BE49-F238E27FC236}">
                <a16:creationId xmlns="" xmlns:a16="http://schemas.microsoft.com/office/drawing/2014/main" id="{720C9599-ABD9-4E28-BB61-6C186DDF0D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40588" y="1082589"/>
            <a:ext cx="778447" cy="778447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6" name="Line 35">
            <a:extLst>
              <a:ext uri="{FF2B5EF4-FFF2-40B4-BE49-F238E27FC236}">
                <a16:creationId xmlns="" xmlns:a16="http://schemas.microsoft.com/office/drawing/2014/main" id="{EDFBB695-275F-4ABB-9D4B-941FBECEBC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5817" y="2890319"/>
            <a:ext cx="1" cy="962205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7" name="Line 36">
            <a:extLst>
              <a:ext uri="{FF2B5EF4-FFF2-40B4-BE49-F238E27FC236}">
                <a16:creationId xmlns="" xmlns:a16="http://schemas.microsoft.com/office/drawing/2014/main" id="{C284F3AD-E528-43C0-BC28-F4591F176F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9552" y="3300692"/>
            <a:ext cx="916770" cy="549254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8" name="Line 37">
            <a:extLst>
              <a:ext uri="{FF2B5EF4-FFF2-40B4-BE49-F238E27FC236}">
                <a16:creationId xmlns="" xmlns:a16="http://schemas.microsoft.com/office/drawing/2014/main" id="{111D67F0-D8FE-4BD3-9929-EDDE44AA3C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97318" y="3312122"/>
            <a:ext cx="823881" cy="458385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9" name="Line 38">
            <a:extLst>
              <a:ext uri="{FF2B5EF4-FFF2-40B4-BE49-F238E27FC236}">
                <a16:creationId xmlns="" xmlns:a16="http://schemas.microsoft.com/office/drawing/2014/main" id="{95E7F774-1117-45B7-9729-524DD2BB59B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57067" y="3048363"/>
            <a:ext cx="1144953" cy="641133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0" name="Line 39">
            <a:extLst>
              <a:ext uri="{FF2B5EF4-FFF2-40B4-BE49-F238E27FC236}">
                <a16:creationId xmlns="" xmlns:a16="http://schemas.microsoft.com/office/drawing/2014/main" id="{89AEE76A-6CC8-4772-ABA0-4CB5F82624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73351" y="3368929"/>
            <a:ext cx="1144946" cy="46444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1" name="Line 40">
            <a:extLst>
              <a:ext uri="{FF2B5EF4-FFF2-40B4-BE49-F238E27FC236}">
                <a16:creationId xmlns="" xmlns:a16="http://schemas.microsoft.com/office/drawing/2014/main" id="{55EE91CA-BC9B-40E6-B154-BF67A39CD0D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41314" y="2792498"/>
            <a:ext cx="229192" cy="1099519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Line 41">
            <a:extLst>
              <a:ext uri="{FF2B5EF4-FFF2-40B4-BE49-F238E27FC236}">
                <a16:creationId xmlns="" xmlns:a16="http://schemas.microsoft.com/office/drawing/2014/main" id="{332E90D2-C5A3-4ED8-AE78-3F22B36493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44722" y="3172286"/>
            <a:ext cx="1144954" cy="457376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" name="Text Box 42">
            <a:extLst>
              <a:ext uri="{FF2B5EF4-FFF2-40B4-BE49-F238E27FC236}">
                <a16:creationId xmlns="" xmlns:a16="http://schemas.microsoft.com/office/drawing/2014/main" id="{A58242F7-7BF1-4746-A6B4-703808E8F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5100" y="4259872"/>
            <a:ext cx="1268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无数条 </a:t>
            </a:r>
          </a:p>
        </p:txBody>
      </p:sp>
      <p:sp>
        <p:nvSpPr>
          <p:cNvPr id="164" name="Line 43">
            <a:extLst>
              <a:ext uri="{FF2B5EF4-FFF2-40B4-BE49-F238E27FC236}">
                <a16:creationId xmlns="" xmlns:a16="http://schemas.microsoft.com/office/drawing/2014/main" id="{7220664C-B94B-46E3-A849-320CAAE3012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86891" y="2752664"/>
            <a:ext cx="1" cy="1099518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5" name="Text Box 44">
            <a:extLst>
              <a:ext uri="{FF2B5EF4-FFF2-40B4-BE49-F238E27FC236}">
                <a16:creationId xmlns="" xmlns:a16="http://schemas.microsoft.com/office/drawing/2014/main" id="{D5669339-C931-404B-9DCA-37C4C312E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413" y="2192259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</a:t>
            </a:r>
          </a:p>
        </p:txBody>
      </p:sp>
      <p:sp>
        <p:nvSpPr>
          <p:cNvPr id="166" name="Rectangle 45">
            <a:extLst>
              <a:ext uri="{FF2B5EF4-FFF2-40B4-BE49-F238E27FC236}">
                <a16:creationId xmlns="" xmlns:a16="http://schemas.microsoft.com/office/drawing/2014/main" id="{76061736-E7EB-4048-BBCD-5558144E9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0173" y="2192259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</a:t>
            </a:r>
          </a:p>
        </p:txBody>
      </p:sp>
      <p:sp>
        <p:nvSpPr>
          <p:cNvPr id="167" name="Rectangle 46">
            <a:extLst>
              <a:ext uri="{FF2B5EF4-FFF2-40B4-BE49-F238E27FC236}">
                <a16:creationId xmlns="" xmlns:a16="http://schemas.microsoft.com/office/drawing/2014/main" id="{171D5FC6-6A04-4A47-A45A-D328F1A3F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4619" y="2192259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⑶</a:t>
            </a:r>
          </a:p>
        </p:txBody>
      </p:sp>
      <p:sp>
        <p:nvSpPr>
          <p:cNvPr id="168" name="Rectangle 47">
            <a:extLst>
              <a:ext uri="{FF2B5EF4-FFF2-40B4-BE49-F238E27FC236}">
                <a16:creationId xmlns="" xmlns:a16="http://schemas.microsoft.com/office/drawing/2014/main" id="{4CDF9690-8F2D-4FCC-B91A-70E16243D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1941" y="2192259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⑷</a:t>
            </a:r>
          </a:p>
        </p:txBody>
      </p:sp>
      <p:sp>
        <p:nvSpPr>
          <p:cNvPr id="169" name="Rectangle 48">
            <a:extLst>
              <a:ext uri="{FF2B5EF4-FFF2-40B4-BE49-F238E27FC236}">
                <a16:creationId xmlns="" xmlns:a16="http://schemas.microsoft.com/office/drawing/2014/main" id="{C3778C70-6F25-4759-9CA7-5B82EFBEA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1996" y="2196896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⑸</a:t>
            </a:r>
          </a:p>
        </p:txBody>
      </p:sp>
      <p:sp>
        <p:nvSpPr>
          <p:cNvPr id="170" name="Rectangle 49">
            <a:extLst>
              <a:ext uri="{FF2B5EF4-FFF2-40B4-BE49-F238E27FC236}">
                <a16:creationId xmlns="" xmlns:a16="http://schemas.microsoft.com/office/drawing/2014/main" id="{5F6BFBFF-6801-4A4A-9549-E15B31757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545" y="2174018"/>
            <a:ext cx="281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⑹</a:t>
            </a:r>
          </a:p>
        </p:txBody>
      </p:sp>
      <p:sp>
        <p:nvSpPr>
          <p:cNvPr id="171" name="Rectangle 50">
            <a:extLst>
              <a:ext uri="{FF2B5EF4-FFF2-40B4-BE49-F238E27FC236}">
                <a16:creationId xmlns="" xmlns:a16="http://schemas.microsoft.com/office/drawing/2014/main" id="{194F034D-8993-46C1-BC4C-E45DFF91F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815" y="3996145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⑺</a:t>
            </a:r>
          </a:p>
        </p:txBody>
      </p:sp>
      <p:sp>
        <p:nvSpPr>
          <p:cNvPr id="172" name="Rectangle 51">
            <a:extLst>
              <a:ext uri="{FF2B5EF4-FFF2-40B4-BE49-F238E27FC236}">
                <a16:creationId xmlns="" xmlns:a16="http://schemas.microsoft.com/office/drawing/2014/main" id="{A0A2F58C-E6FA-49B4-A39D-95166E622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5703" y="3996145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⑻</a:t>
            </a:r>
          </a:p>
        </p:txBody>
      </p:sp>
      <p:sp>
        <p:nvSpPr>
          <p:cNvPr id="173" name="Rectangle 52">
            <a:extLst>
              <a:ext uri="{FF2B5EF4-FFF2-40B4-BE49-F238E27FC236}">
                <a16:creationId xmlns="" xmlns:a16="http://schemas.microsoft.com/office/drawing/2014/main" id="{64CD95CA-3F56-4CD7-8C99-0A9854B5C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989" y="4001343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⑼</a:t>
            </a:r>
          </a:p>
        </p:txBody>
      </p:sp>
      <p:sp>
        <p:nvSpPr>
          <p:cNvPr id="174" name="Rectangle 53">
            <a:extLst>
              <a:ext uri="{FF2B5EF4-FFF2-40B4-BE49-F238E27FC236}">
                <a16:creationId xmlns="" xmlns:a16="http://schemas.microsoft.com/office/drawing/2014/main" id="{FF788CE9-8C8F-40F8-8E77-91A4C0ECC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6605" y="3996145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⑽</a:t>
            </a:r>
          </a:p>
        </p:txBody>
      </p:sp>
      <p:sp>
        <p:nvSpPr>
          <p:cNvPr id="175" name="Rectangle 54">
            <a:extLst>
              <a:ext uri="{FF2B5EF4-FFF2-40B4-BE49-F238E27FC236}">
                <a16:creationId xmlns="" xmlns:a16="http://schemas.microsoft.com/office/drawing/2014/main" id="{FAB3AAA2-F414-42A3-AE03-60B77B576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3320" y="3992754"/>
            <a:ext cx="280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⑾</a:t>
            </a:r>
          </a:p>
        </p:txBody>
      </p:sp>
      <p:sp>
        <p:nvSpPr>
          <p:cNvPr id="176" name="Line 40">
            <a:extLst>
              <a:ext uri="{FF2B5EF4-FFF2-40B4-BE49-F238E27FC236}">
                <a16:creationId xmlns="" xmlns:a16="http://schemas.microsoft.com/office/drawing/2014/main" id="{03796F72-9AF1-4330-AAC7-09EAFBA93E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36957" y="2769276"/>
            <a:ext cx="454350" cy="1135874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7" name="Line 40">
            <a:extLst>
              <a:ext uri="{FF2B5EF4-FFF2-40B4-BE49-F238E27FC236}">
                <a16:creationId xmlns="" xmlns:a16="http://schemas.microsoft.com/office/drawing/2014/main" id="{1A7A0487-F56F-4A46-B17C-B89D131843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8489" y="2778578"/>
            <a:ext cx="90870" cy="1135874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8" name="Line 40">
            <a:extLst>
              <a:ext uri="{FF2B5EF4-FFF2-40B4-BE49-F238E27FC236}">
                <a16:creationId xmlns="" xmlns:a16="http://schemas.microsoft.com/office/drawing/2014/main" id="{0CDB2677-519F-46F6-B14D-2177B71CC16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34767" y="2895371"/>
            <a:ext cx="681524" cy="954134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9" name="Line 40">
            <a:extLst>
              <a:ext uri="{FF2B5EF4-FFF2-40B4-BE49-F238E27FC236}">
                <a16:creationId xmlns="" xmlns:a16="http://schemas.microsoft.com/office/drawing/2014/main" id="{5AA34828-9E65-4063-A7AA-4FB5B08FEC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2613" y="2930567"/>
            <a:ext cx="726959" cy="908699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0" name="Line 34">
            <a:extLst>
              <a:ext uri="{FF2B5EF4-FFF2-40B4-BE49-F238E27FC236}">
                <a16:creationId xmlns="" xmlns:a16="http://schemas.microsoft.com/office/drawing/2014/main" id="{72BB2839-EEBF-444C-9241-7D72BEDADB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02215" y="486076"/>
            <a:ext cx="44412" cy="172140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9" name="图片 6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 autoUpdateAnimBg="0"/>
      <p:bldP spid="130" grpId="0" animBg="1" autoUpdateAnimBg="0"/>
      <p:bldP spid="138" grpId="0" animBg="1" autoUpdateAnimBg="0"/>
      <p:bldP spid="144" grpId="0" animBg="1" autoUpdateAnimBg="0"/>
      <p:bldP spid="145" grpId="0" animBg="1" autoUpdateAnimBg="0"/>
      <p:bldP spid="146" grpId="0" animBg="1" autoUpdateAnimBg="0"/>
      <p:bldP spid="147" grpId="0" animBg="1" autoUpdateAnimBg="0"/>
      <p:bldP spid="148" grpId="0" animBg="1"/>
      <p:bldP spid="149" grpId="0" animBg="1" autoUpdateAnimBg="0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utoUpdateAnimBg="0"/>
      <p:bldP spid="164" grpId="0" animBg="1"/>
      <p:bldP spid="166" grpId="0" autoUpdateAnimBg="0"/>
      <p:bldP spid="168" grpId="0" autoUpdateAnimBg="0"/>
      <p:bldP spid="170" grpId="0" autoUpdateAnimBg="0"/>
      <p:bldP spid="172" grpId="0" autoUpdateAnimBg="0"/>
      <p:bldP spid="175" grpId="0" autoUpdateAnimBg="0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415574" y="305093"/>
            <a:ext cx="8404898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完成下面的轴对称图形，并计算每个图形的面积。（每个方格的边长表示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厘米）</a:t>
            </a:r>
          </a:p>
        </p:txBody>
      </p:sp>
      <p:graphicFrame>
        <p:nvGraphicFramePr>
          <p:cNvPr id="25" name="表格 24">
            <a:extLst>
              <a:ext uri="{FF2B5EF4-FFF2-40B4-BE49-F238E27FC236}">
                <a16:creationId xmlns="" xmlns:a16="http://schemas.microsoft.com/office/drawing/2014/main" id="{BE5D8789-86AC-46D9-B601-45247E583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678825"/>
              </p:ext>
            </p:extLst>
          </p:nvPr>
        </p:nvGraphicFramePr>
        <p:xfrm>
          <a:off x="477710" y="1151549"/>
          <a:ext cx="501685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47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FF20108-29D3-4E8A-AE47-43DFC8499F46}"/>
              </a:ext>
            </a:extLst>
          </p:cNvPr>
          <p:cNvGrpSpPr/>
          <p:nvPr/>
        </p:nvGrpSpPr>
        <p:grpSpPr>
          <a:xfrm>
            <a:off x="467544" y="1530848"/>
            <a:ext cx="1080000" cy="1070381"/>
            <a:chOff x="1689171" y="1784360"/>
            <a:chExt cx="1080000" cy="1070381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563336F4-4F42-408E-8AD5-1232BAE3862B}"/>
                </a:ext>
              </a:extLst>
            </p:cNvPr>
            <p:cNvSpPr/>
            <p:nvPr/>
          </p:nvSpPr>
          <p:spPr>
            <a:xfrm>
              <a:off x="1689171" y="2494741"/>
              <a:ext cx="108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9DADF775-EB5B-421E-9870-C46336B1DADA}"/>
                </a:ext>
              </a:extLst>
            </p:cNvPr>
            <p:cNvSpPr/>
            <p:nvPr/>
          </p:nvSpPr>
          <p:spPr>
            <a:xfrm>
              <a:off x="2049171" y="2134741"/>
              <a:ext cx="72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C6C6E157-AE4C-4A3F-BC7C-357A755863B5}"/>
                </a:ext>
              </a:extLst>
            </p:cNvPr>
            <p:cNvSpPr/>
            <p:nvPr/>
          </p:nvSpPr>
          <p:spPr>
            <a:xfrm>
              <a:off x="2409171" y="1784360"/>
              <a:ext cx="36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26778E9F-CE73-4E24-AB77-8B59B47947E0}"/>
              </a:ext>
            </a:extLst>
          </p:cNvPr>
          <p:cNvCxnSpPr>
            <a:cxnSpLocks/>
          </p:cNvCxnSpPr>
          <p:nvPr/>
        </p:nvCxnSpPr>
        <p:spPr>
          <a:xfrm>
            <a:off x="1548747" y="1131590"/>
            <a:ext cx="0" cy="214896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55BA443-1868-418A-875A-66AACF89867A}"/>
              </a:ext>
            </a:extLst>
          </p:cNvPr>
          <p:cNvGrpSpPr/>
          <p:nvPr/>
        </p:nvGrpSpPr>
        <p:grpSpPr>
          <a:xfrm>
            <a:off x="1942146" y="1871889"/>
            <a:ext cx="1760988" cy="2871230"/>
            <a:chOff x="3151108" y="2121778"/>
            <a:chExt cx="1760988" cy="2871230"/>
          </a:xfrm>
        </p:grpSpPr>
        <p:sp>
          <p:nvSpPr>
            <p:cNvPr id="11" name="梯形 10">
              <a:extLst>
                <a:ext uri="{FF2B5EF4-FFF2-40B4-BE49-F238E27FC236}">
                  <a16:creationId xmlns="" xmlns:a16="http://schemas.microsoft.com/office/drawing/2014/main" id="{99EF5A1C-608A-460A-9C62-4FE3C25EFB06}"/>
                </a:ext>
              </a:extLst>
            </p:cNvPr>
            <p:cNvSpPr/>
            <p:nvPr/>
          </p:nvSpPr>
          <p:spPr>
            <a:xfrm>
              <a:off x="3151108" y="4261913"/>
              <a:ext cx="1760988" cy="731095"/>
            </a:xfrm>
            <a:custGeom>
              <a:avLst/>
              <a:gdLst>
                <a:gd name="connsiteX0" fmla="*/ 0 w 1755504"/>
                <a:gd name="connsiteY0" fmla="*/ 731095 h 731095"/>
                <a:gd name="connsiteX1" fmla="*/ 182774 w 1755504"/>
                <a:gd name="connsiteY1" fmla="*/ 0 h 731095"/>
                <a:gd name="connsiteX2" fmla="*/ 1572730 w 1755504"/>
                <a:gd name="connsiteY2" fmla="*/ 0 h 731095"/>
                <a:gd name="connsiteX3" fmla="*/ 1755504 w 1755504"/>
                <a:gd name="connsiteY3" fmla="*/ 731095 h 731095"/>
                <a:gd name="connsiteX4" fmla="*/ 0 w 1755504"/>
                <a:gd name="connsiteY4" fmla="*/ 731095 h 731095"/>
                <a:gd name="connsiteX0" fmla="*/ 0 w 1787883"/>
                <a:gd name="connsiteY0" fmla="*/ 731095 h 731095"/>
                <a:gd name="connsiteX1" fmla="*/ 182774 w 1787883"/>
                <a:gd name="connsiteY1" fmla="*/ 0 h 731095"/>
                <a:gd name="connsiteX2" fmla="*/ 1787883 w 1787883"/>
                <a:gd name="connsiteY2" fmla="*/ 0 h 731095"/>
                <a:gd name="connsiteX3" fmla="*/ 1755504 w 1787883"/>
                <a:gd name="connsiteY3" fmla="*/ 731095 h 731095"/>
                <a:gd name="connsiteX4" fmla="*/ 0 w 1787883"/>
                <a:gd name="connsiteY4" fmla="*/ 731095 h 731095"/>
                <a:gd name="connsiteX0" fmla="*/ 0 w 1760988"/>
                <a:gd name="connsiteY0" fmla="*/ 731095 h 731095"/>
                <a:gd name="connsiteX1" fmla="*/ 182774 w 1760988"/>
                <a:gd name="connsiteY1" fmla="*/ 0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  <a:gd name="connsiteX0" fmla="*/ 0 w 1760988"/>
                <a:gd name="connsiteY0" fmla="*/ 757989 h 757989"/>
                <a:gd name="connsiteX1" fmla="*/ 1043385 w 1760988"/>
                <a:gd name="connsiteY1" fmla="*/ 0 h 757989"/>
                <a:gd name="connsiteX2" fmla="*/ 1760988 w 1760988"/>
                <a:gd name="connsiteY2" fmla="*/ 26894 h 757989"/>
                <a:gd name="connsiteX3" fmla="*/ 1755504 w 1760988"/>
                <a:gd name="connsiteY3" fmla="*/ 757989 h 757989"/>
                <a:gd name="connsiteX4" fmla="*/ 0 w 1760988"/>
                <a:gd name="connsiteY4" fmla="*/ 757989 h 757989"/>
                <a:gd name="connsiteX0" fmla="*/ 0 w 1760988"/>
                <a:gd name="connsiteY0" fmla="*/ 731095 h 731095"/>
                <a:gd name="connsiteX1" fmla="*/ 1029938 w 1760988"/>
                <a:gd name="connsiteY1" fmla="*/ 0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  <a:gd name="connsiteX0" fmla="*/ 0 w 1760988"/>
                <a:gd name="connsiteY0" fmla="*/ 731095 h 731095"/>
                <a:gd name="connsiteX1" fmla="*/ 1056832 w 1760988"/>
                <a:gd name="connsiteY1" fmla="*/ 13447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0988" h="731095">
                  <a:moveTo>
                    <a:pt x="0" y="731095"/>
                  </a:moveTo>
                  <a:lnTo>
                    <a:pt x="1056832" y="13447"/>
                  </a:lnTo>
                  <a:lnTo>
                    <a:pt x="1760988" y="0"/>
                  </a:lnTo>
                  <a:lnTo>
                    <a:pt x="1755504" y="731095"/>
                  </a:lnTo>
                  <a:lnTo>
                    <a:pt x="0" y="731095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384B81D-EA10-4266-B48A-7DEF7712264F}"/>
                </a:ext>
              </a:extLst>
            </p:cNvPr>
            <p:cNvSpPr/>
            <p:nvPr/>
          </p:nvSpPr>
          <p:spPr>
            <a:xfrm>
              <a:off x="4192096" y="3208807"/>
              <a:ext cx="720000" cy="10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>
              <a:extLst>
                <a:ext uri="{FF2B5EF4-FFF2-40B4-BE49-F238E27FC236}">
                  <a16:creationId xmlns="" xmlns:a16="http://schemas.microsoft.com/office/drawing/2014/main" id="{0C291C20-AD4D-4747-B7CD-2965FE43AD3C}"/>
                </a:ext>
              </a:extLst>
            </p:cNvPr>
            <p:cNvSpPr/>
            <p:nvPr/>
          </p:nvSpPr>
          <p:spPr>
            <a:xfrm flipH="1">
              <a:off x="4192096" y="2121778"/>
              <a:ext cx="720000" cy="1080000"/>
            </a:xfrm>
            <a:prstGeom prst="rtTriangl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228E082B-9DE9-43E9-A72D-11870160B102}"/>
              </a:ext>
            </a:extLst>
          </p:cNvPr>
          <p:cNvCxnSpPr>
            <a:cxnSpLocks/>
          </p:cNvCxnSpPr>
          <p:nvPr/>
        </p:nvCxnSpPr>
        <p:spPr>
          <a:xfrm flipH="1">
            <a:off x="3683877" y="1444058"/>
            <a:ext cx="18829" cy="347794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872FDA51-D6CD-4BD1-92D5-634423D45817}"/>
              </a:ext>
            </a:extLst>
          </p:cNvPr>
          <p:cNvGrpSpPr/>
          <p:nvPr/>
        </p:nvGrpSpPr>
        <p:grpSpPr>
          <a:xfrm flipH="1">
            <a:off x="1570003" y="1524430"/>
            <a:ext cx="1051183" cy="1070381"/>
            <a:chOff x="1689171" y="1784360"/>
            <a:chExt cx="1080000" cy="1070381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BF042731-C86B-463A-B1E8-1D9A52BBDA29}"/>
                </a:ext>
              </a:extLst>
            </p:cNvPr>
            <p:cNvSpPr/>
            <p:nvPr/>
          </p:nvSpPr>
          <p:spPr>
            <a:xfrm>
              <a:off x="1689171" y="2494741"/>
              <a:ext cx="108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3909D66C-F461-4B4F-A091-4009E4DF8AAC}"/>
                </a:ext>
              </a:extLst>
            </p:cNvPr>
            <p:cNvSpPr/>
            <p:nvPr/>
          </p:nvSpPr>
          <p:spPr>
            <a:xfrm>
              <a:off x="2049171" y="2134741"/>
              <a:ext cx="72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2C7BF588-CCB1-472D-A23F-EBF69A8BFF43}"/>
                </a:ext>
              </a:extLst>
            </p:cNvPr>
            <p:cNvSpPr/>
            <p:nvPr/>
          </p:nvSpPr>
          <p:spPr>
            <a:xfrm>
              <a:off x="2409171" y="1784360"/>
              <a:ext cx="360000" cy="36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8B8B0A37-8ED3-412B-B253-02E8BBAF8601}"/>
              </a:ext>
            </a:extLst>
          </p:cNvPr>
          <p:cNvGrpSpPr/>
          <p:nvPr/>
        </p:nvGrpSpPr>
        <p:grpSpPr>
          <a:xfrm flipH="1">
            <a:off x="3706124" y="1871889"/>
            <a:ext cx="1789046" cy="2871230"/>
            <a:chOff x="3151108" y="2121778"/>
            <a:chExt cx="1760988" cy="2871230"/>
          </a:xfrm>
        </p:grpSpPr>
        <p:sp>
          <p:nvSpPr>
            <p:cNvPr id="50" name="梯形 10">
              <a:extLst>
                <a:ext uri="{FF2B5EF4-FFF2-40B4-BE49-F238E27FC236}">
                  <a16:creationId xmlns="" xmlns:a16="http://schemas.microsoft.com/office/drawing/2014/main" id="{20652165-D978-46D4-9AD1-BA7F84EB63DF}"/>
                </a:ext>
              </a:extLst>
            </p:cNvPr>
            <p:cNvSpPr/>
            <p:nvPr/>
          </p:nvSpPr>
          <p:spPr>
            <a:xfrm>
              <a:off x="3151108" y="4261913"/>
              <a:ext cx="1760988" cy="731095"/>
            </a:xfrm>
            <a:custGeom>
              <a:avLst/>
              <a:gdLst>
                <a:gd name="connsiteX0" fmla="*/ 0 w 1755504"/>
                <a:gd name="connsiteY0" fmla="*/ 731095 h 731095"/>
                <a:gd name="connsiteX1" fmla="*/ 182774 w 1755504"/>
                <a:gd name="connsiteY1" fmla="*/ 0 h 731095"/>
                <a:gd name="connsiteX2" fmla="*/ 1572730 w 1755504"/>
                <a:gd name="connsiteY2" fmla="*/ 0 h 731095"/>
                <a:gd name="connsiteX3" fmla="*/ 1755504 w 1755504"/>
                <a:gd name="connsiteY3" fmla="*/ 731095 h 731095"/>
                <a:gd name="connsiteX4" fmla="*/ 0 w 1755504"/>
                <a:gd name="connsiteY4" fmla="*/ 731095 h 731095"/>
                <a:gd name="connsiteX0" fmla="*/ 0 w 1787883"/>
                <a:gd name="connsiteY0" fmla="*/ 731095 h 731095"/>
                <a:gd name="connsiteX1" fmla="*/ 182774 w 1787883"/>
                <a:gd name="connsiteY1" fmla="*/ 0 h 731095"/>
                <a:gd name="connsiteX2" fmla="*/ 1787883 w 1787883"/>
                <a:gd name="connsiteY2" fmla="*/ 0 h 731095"/>
                <a:gd name="connsiteX3" fmla="*/ 1755504 w 1787883"/>
                <a:gd name="connsiteY3" fmla="*/ 731095 h 731095"/>
                <a:gd name="connsiteX4" fmla="*/ 0 w 1787883"/>
                <a:gd name="connsiteY4" fmla="*/ 731095 h 731095"/>
                <a:gd name="connsiteX0" fmla="*/ 0 w 1760988"/>
                <a:gd name="connsiteY0" fmla="*/ 731095 h 731095"/>
                <a:gd name="connsiteX1" fmla="*/ 182774 w 1760988"/>
                <a:gd name="connsiteY1" fmla="*/ 0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  <a:gd name="connsiteX0" fmla="*/ 0 w 1760988"/>
                <a:gd name="connsiteY0" fmla="*/ 757989 h 757989"/>
                <a:gd name="connsiteX1" fmla="*/ 1043385 w 1760988"/>
                <a:gd name="connsiteY1" fmla="*/ 0 h 757989"/>
                <a:gd name="connsiteX2" fmla="*/ 1760988 w 1760988"/>
                <a:gd name="connsiteY2" fmla="*/ 26894 h 757989"/>
                <a:gd name="connsiteX3" fmla="*/ 1755504 w 1760988"/>
                <a:gd name="connsiteY3" fmla="*/ 757989 h 757989"/>
                <a:gd name="connsiteX4" fmla="*/ 0 w 1760988"/>
                <a:gd name="connsiteY4" fmla="*/ 757989 h 757989"/>
                <a:gd name="connsiteX0" fmla="*/ 0 w 1760988"/>
                <a:gd name="connsiteY0" fmla="*/ 731095 h 731095"/>
                <a:gd name="connsiteX1" fmla="*/ 1029938 w 1760988"/>
                <a:gd name="connsiteY1" fmla="*/ 0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  <a:gd name="connsiteX0" fmla="*/ 0 w 1760988"/>
                <a:gd name="connsiteY0" fmla="*/ 731095 h 731095"/>
                <a:gd name="connsiteX1" fmla="*/ 1056832 w 1760988"/>
                <a:gd name="connsiteY1" fmla="*/ 13447 h 731095"/>
                <a:gd name="connsiteX2" fmla="*/ 1760988 w 1760988"/>
                <a:gd name="connsiteY2" fmla="*/ 0 h 731095"/>
                <a:gd name="connsiteX3" fmla="*/ 1755504 w 1760988"/>
                <a:gd name="connsiteY3" fmla="*/ 731095 h 731095"/>
                <a:gd name="connsiteX4" fmla="*/ 0 w 1760988"/>
                <a:gd name="connsiteY4" fmla="*/ 731095 h 731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0988" h="731095">
                  <a:moveTo>
                    <a:pt x="0" y="731095"/>
                  </a:moveTo>
                  <a:lnTo>
                    <a:pt x="1056832" y="13447"/>
                  </a:lnTo>
                  <a:lnTo>
                    <a:pt x="1760988" y="0"/>
                  </a:lnTo>
                  <a:lnTo>
                    <a:pt x="1755504" y="731095"/>
                  </a:lnTo>
                  <a:lnTo>
                    <a:pt x="0" y="731095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EC803603-9B8C-47C5-9DEE-1D239FBAD797}"/>
                </a:ext>
              </a:extLst>
            </p:cNvPr>
            <p:cNvSpPr/>
            <p:nvPr/>
          </p:nvSpPr>
          <p:spPr>
            <a:xfrm>
              <a:off x="4192096" y="3208807"/>
              <a:ext cx="720000" cy="10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直角三角形 51">
              <a:extLst>
                <a:ext uri="{FF2B5EF4-FFF2-40B4-BE49-F238E27FC236}">
                  <a16:creationId xmlns="" xmlns:a16="http://schemas.microsoft.com/office/drawing/2014/main" id="{8F633D9A-7779-4800-B457-E2B4FE2C955A}"/>
                </a:ext>
              </a:extLst>
            </p:cNvPr>
            <p:cNvSpPr/>
            <p:nvPr/>
          </p:nvSpPr>
          <p:spPr>
            <a:xfrm flipH="1">
              <a:off x="4192096" y="2121778"/>
              <a:ext cx="720000" cy="1080000"/>
            </a:xfrm>
            <a:prstGeom prst="rtTriangl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12">
            <a:extLst>
              <a:ext uri="{FF2B5EF4-FFF2-40B4-BE49-F238E27FC236}">
                <a16:creationId xmlns="" xmlns:a16="http://schemas.microsoft.com/office/drawing/2014/main" id="{043334F1-07E3-415F-85D8-07EEB4E10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511" y="2574499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54" name="TextBox 12">
            <a:extLst>
              <a:ext uri="{FF2B5EF4-FFF2-40B4-BE49-F238E27FC236}">
                <a16:creationId xmlns="" xmlns:a16="http://schemas.microsoft.com/office/drawing/2014/main" id="{94DBE40E-3E58-4FB5-9A5B-E13C969C8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115" y="3636245"/>
            <a:ext cx="38010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55" name="TextBox 12">
            <a:extLst>
              <a:ext uri="{FF2B5EF4-FFF2-40B4-BE49-F238E27FC236}">
                <a16:creationId xmlns="" xmlns:a16="http://schemas.microsoft.com/office/drawing/2014/main" id="{2DF2FD2F-4089-4D61-BD7D-3A33F3F33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228" y="1298930"/>
            <a:ext cx="167330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图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面积：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="" xmlns:a16="http://schemas.microsoft.com/office/drawing/2014/main" id="{DF025CAA-DEEC-4EB2-93AE-29CBEF435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554" y="1806341"/>
            <a:ext cx="275087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1×12=12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="" xmlns:a16="http://schemas.microsoft.com/office/drawing/2014/main" id="{07861F3F-936F-44C4-B8A8-170C12362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553" y="2447917"/>
            <a:ext cx="167330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图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面积：</a:t>
            </a:r>
          </a:p>
        </p:txBody>
      </p:sp>
      <p:sp>
        <p:nvSpPr>
          <p:cNvPr id="58" name="TextBox 12">
            <a:extLst>
              <a:ext uri="{FF2B5EF4-FFF2-40B4-BE49-F238E27FC236}">
                <a16:creationId xmlns="" xmlns:a16="http://schemas.microsoft.com/office/drawing/2014/main" id="{67181949-A4BC-4FC6-B16C-51B5CFE05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1623" y="2868475"/>
            <a:ext cx="3536084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4+10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×2÷2+4 ×3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</a:p>
          <a:p>
            <a:pPr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×3÷2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="" xmlns:a16="http://schemas.microsoft.com/office/drawing/2014/main" id="{FEA52C27-761D-454B-A54B-9BA40ED97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2" y="3521071"/>
            <a:ext cx="217486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=14+12+6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12">
            <a:extLst>
              <a:ext uri="{FF2B5EF4-FFF2-40B4-BE49-F238E27FC236}">
                <a16:creationId xmlns="" xmlns:a16="http://schemas.microsoft.com/office/drawing/2014/main" id="{BEB1C89B-223D-402E-8B22-C6B7A34D0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2" y="3861360"/>
            <a:ext cx="217486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=32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84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7A6AE7AC-2351-4F38-8B2B-3BA34749CDCD}"/>
              </a:ext>
            </a:extLst>
          </p:cNvPr>
          <p:cNvGrpSpPr>
            <a:grpSpLocks/>
          </p:cNvGrpSpPr>
          <p:nvPr/>
        </p:nvGrpSpPr>
        <p:grpSpPr bwMode="auto">
          <a:xfrm>
            <a:off x="2153070" y="1203598"/>
            <a:ext cx="4677135" cy="3346745"/>
            <a:chOff x="1488" y="1392"/>
            <a:chExt cx="3024" cy="2736"/>
          </a:xfrm>
        </p:grpSpPr>
        <p:sp>
          <p:nvSpPr>
            <p:cNvPr id="9" name="Line 3">
              <a:extLst>
                <a:ext uri="{FF2B5EF4-FFF2-40B4-BE49-F238E27FC236}">
                  <a16:creationId xmlns="" xmlns:a16="http://schemas.microsoft.com/office/drawing/2014/main" id="{11F852BA-4316-473C-88E8-AEC312642D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1392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Line 4">
              <a:extLst>
                <a:ext uri="{FF2B5EF4-FFF2-40B4-BE49-F238E27FC236}">
                  <a16:creationId xmlns="" xmlns:a16="http://schemas.microsoft.com/office/drawing/2014/main" id="{9F41BEB6-73AE-429D-A88D-FD75AE8146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1641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Line 5">
              <a:extLst>
                <a:ext uri="{FF2B5EF4-FFF2-40B4-BE49-F238E27FC236}">
                  <a16:creationId xmlns="" xmlns:a16="http://schemas.microsoft.com/office/drawing/2014/main" id="{86B7F0EC-3F9F-4B52-BC40-8ADFEBF1D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1891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Line 6">
              <a:extLst>
                <a:ext uri="{FF2B5EF4-FFF2-40B4-BE49-F238E27FC236}">
                  <a16:creationId xmlns="" xmlns:a16="http://schemas.microsoft.com/office/drawing/2014/main" id="{2D573B71-69CE-413B-9C9D-7F6F479904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2140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Line 7">
              <a:extLst>
                <a:ext uri="{FF2B5EF4-FFF2-40B4-BE49-F238E27FC236}">
                  <a16:creationId xmlns="" xmlns:a16="http://schemas.microsoft.com/office/drawing/2014/main" id="{51823966-781A-4BFB-8D3B-2E11ED999B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2390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Line 8">
              <a:extLst>
                <a:ext uri="{FF2B5EF4-FFF2-40B4-BE49-F238E27FC236}">
                  <a16:creationId xmlns="" xmlns:a16="http://schemas.microsoft.com/office/drawing/2014/main" id="{F836614A-5F36-4050-8B3D-A19243FE51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2639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Line 9">
              <a:extLst>
                <a:ext uri="{FF2B5EF4-FFF2-40B4-BE49-F238E27FC236}">
                  <a16:creationId xmlns="" xmlns:a16="http://schemas.microsoft.com/office/drawing/2014/main" id="{6B7060C1-C4DC-40BF-84D2-86CB2EE177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2888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Line 10">
              <a:extLst>
                <a:ext uri="{FF2B5EF4-FFF2-40B4-BE49-F238E27FC236}">
                  <a16:creationId xmlns="" xmlns:a16="http://schemas.microsoft.com/office/drawing/2014/main" id="{C46DED96-214F-4609-8E8E-F39CF8F5AE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3137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Line 11">
              <a:extLst>
                <a:ext uri="{FF2B5EF4-FFF2-40B4-BE49-F238E27FC236}">
                  <a16:creationId xmlns="" xmlns:a16="http://schemas.microsoft.com/office/drawing/2014/main" id="{AF22CAF1-0D85-45FF-ADFA-F5055D7CE7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3387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Line 12">
              <a:extLst>
                <a:ext uri="{FF2B5EF4-FFF2-40B4-BE49-F238E27FC236}">
                  <a16:creationId xmlns="" xmlns:a16="http://schemas.microsoft.com/office/drawing/2014/main" id="{D761DCC6-5DE2-4257-9C12-4D5A58958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3636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Line 13">
              <a:extLst>
                <a:ext uri="{FF2B5EF4-FFF2-40B4-BE49-F238E27FC236}">
                  <a16:creationId xmlns="" xmlns:a16="http://schemas.microsoft.com/office/drawing/2014/main" id="{46B9DF21-4595-47C1-B220-9FE4EDDE99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8" y="3886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" name="Group 14">
              <a:extLst>
                <a:ext uri="{FF2B5EF4-FFF2-40B4-BE49-F238E27FC236}">
                  <a16:creationId xmlns="" xmlns:a16="http://schemas.microsoft.com/office/drawing/2014/main" id="{888E8CED-D301-4FB8-A6B4-B541CB636D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392"/>
              <a:ext cx="3024" cy="2736"/>
              <a:chOff x="2685" y="1433"/>
              <a:chExt cx="2439" cy="2031"/>
            </a:xfrm>
          </p:grpSpPr>
          <p:sp>
            <p:nvSpPr>
              <p:cNvPr id="23" name="Line 15">
                <a:extLst>
                  <a:ext uri="{FF2B5EF4-FFF2-40B4-BE49-F238E27FC236}">
                    <a16:creationId xmlns="" xmlns:a16="http://schemas.microsoft.com/office/drawing/2014/main" id="{5B18690A-6217-4DF1-9C36-88AFD7EC8A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5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Line 16">
                <a:extLst>
                  <a:ext uri="{FF2B5EF4-FFF2-40B4-BE49-F238E27FC236}">
                    <a16:creationId xmlns="" xmlns:a16="http://schemas.microsoft.com/office/drawing/2014/main" id="{A48F5EA7-CEA6-49FA-9169-106DFB412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8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Line 17">
                <a:extLst>
                  <a:ext uri="{FF2B5EF4-FFF2-40B4-BE49-F238E27FC236}">
                    <a16:creationId xmlns="" xmlns:a16="http://schemas.microsoft.com/office/drawing/2014/main" id="{1BB27CFD-9D37-4F58-AA87-3CA9A9F68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1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Line 18">
                <a:extLst>
                  <a:ext uri="{FF2B5EF4-FFF2-40B4-BE49-F238E27FC236}">
                    <a16:creationId xmlns="" xmlns:a16="http://schemas.microsoft.com/office/drawing/2014/main" id="{2C7008A8-22B0-4DE7-AECE-479A7CCFCF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5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Line 19">
                <a:extLst>
                  <a:ext uri="{FF2B5EF4-FFF2-40B4-BE49-F238E27FC236}">
                    <a16:creationId xmlns="" xmlns:a16="http://schemas.microsoft.com/office/drawing/2014/main" id="{0D882B1F-F413-4D19-8CBE-7C5743F7EB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8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Line 20">
                <a:extLst>
                  <a:ext uri="{FF2B5EF4-FFF2-40B4-BE49-F238E27FC236}">
                    <a16:creationId xmlns="" xmlns:a16="http://schemas.microsoft.com/office/drawing/2014/main" id="{67E6D062-7A93-49EE-AD62-ACC20B79F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1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Line 21">
                <a:extLst>
                  <a:ext uri="{FF2B5EF4-FFF2-40B4-BE49-F238E27FC236}">
                    <a16:creationId xmlns="" xmlns:a16="http://schemas.microsoft.com/office/drawing/2014/main" id="{E3639F4D-423C-42EE-947A-E3502B37B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5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Line 22">
                <a:extLst>
                  <a:ext uri="{FF2B5EF4-FFF2-40B4-BE49-F238E27FC236}">
                    <a16:creationId xmlns="" xmlns:a16="http://schemas.microsoft.com/office/drawing/2014/main" id="{80F0D08C-C2D2-4FF1-B3CD-29035CB93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7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Line 23">
                <a:extLst>
                  <a:ext uri="{FF2B5EF4-FFF2-40B4-BE49-F238E27FC236}">
                    <a16:creationId xmlns="" xmlns:a16="http://schemas.microsoft.com/office/drawing/2014/main" id="{F5B80CE8-9A64-439D-B09B-AE7630E7F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1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2" name="Line 24">
                <a:extLst>
                  <a:ext uri="{FF2B5EF4-FFF2-40B4-BE49-F238E27FC236}">
                    <a16:creationId xmlns="" xmlns:a16="http://schemas.microsoft.com/office/drawing/2014/main" id="{AB384321-17B0-4490-885B-91628A08F2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4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Line 25">
                <a:extLst>
                  <a:ext uri="{FF2B5EF4-FFF2-40B4-BE49-F238E27FC236}">
                    <a16:creationId xmlns="" xmlns:a16="http://schemas.microsoft.com/office/drawing/2014/main" id="{005B5A43-51FC-466D-A889-54CAC04B1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18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Line 26">
                <a:extLst>
                  <a:ext uri="{FF2B5EF4-FFF2-40B4-BE49-F238E27FC236}">
                    <a16:creationId xmlns="" xmlns:a16="http://schemas.microsoft.com/office/drawing/2014/main" id="{B4FF35D6-E784-4BE8-BE70-094074219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21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Line 27">
                <a:extLst>
                  <a:ext uri="{FF2B5EF4-FFF2-40B4-BE49-F238E27FC236}">
                    <a16:creationId xmlns="" xmlns:a16="http://schemas.microsoft.com/office/drawing/2014/main" id="{7C76F986-DF31-4FBB-872D-72D3FD26C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4" y="1433"/>
                <a:ext cx="0" cy="2031"/>
              </a:xfrm>
              <a:prstGeom prst="line">
                <a:avLst/>
              </a:prstGeom>
              <a:noFill/>
              <a:ln w="2540">
                <a:solidFill>
                  <a:srgbClr val="4B94FF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/>
              <a:p>
                <a:pPr>
                  <a:spcBef>
                    <a:spcPts val="0"/>
                  </a:spcBef>
                </a:pP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2" name="Line 28">
              <a:extLst>
                <a:ext uri="{FF2B5EF4-FFF2-40B4-BE49-F238E27FC236}">
                  <a16:creationId xmlns="" xmlns:a16="http://schemas.microsoft.com/office/drawing/2014/main" id="{9111587C-9BA3-433C-AA46-8E0A93C3AF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4128"/>
              <a:ext cx="3014" cy="0"/>
            </a:xfrm>
            <a:prstGeom prst="line">
              <a:avLst/>
            </a:prstGeom>
            <a:noFill/>
            <a:ln w="2540">
              <a:solidFill>
                <a:srgbClr val="4B94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>
                <a:spcBef>
                  <a:spcPts val="0"/>
                </a:spcBef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" name="AutoShape 29">
            <a:extLst>
              <a:ext uri="{FF2B5EF4-FFF2-40B4-BE49-F238E27FC236}">
                <a16:creationId xmlns="" xmlns:a16="http://schemas.microsoft.com/office/drawing/2014/main" id="{BDFB02AA-CEBA-4AAD-81AC-CF91F97031B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58145" y="1546284"/>
            <a:ext cx="767634" cy="1554959"/>
          </a:xfrm>
          <a:prstGeom prst="rtTriangle">
            <a:avLst/>
          </a:prstGeom>
          <a:solidFill>
            <a:schemeClr val="bg1">
              <a:alpha val="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Rectangle 30">
            <a:extLst>
              <a:ext uri="{FF2B5EF4-FFF2-40B4-BE49-F238E27FC236}">
                <a16:creationId xmlns="" xmlns:a16="http://schemas.microsoft.com/office/drawing/2014/main" id="{BA6DFCDF-BBD0-45E8-9F2F-90C7FAA79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2366086"/>
            <a:ext cx="4572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sz="2400" b="1" i="1">
                <a:latin typeface="楷体" panose="02010609060101010101" pitchFamily="49" charset="-122"/>
                <a:ea typeface="楷体" panose="02010609060101010101" pitchFamily="49" charset="-122"/>
              </a:rPr>
              <a:t>O</a:t>
            </a:r>
          </a:p>
        </p:txBody>
      </p:sp>
      <p:sp>
        <p:nvSpPr>
          <p:cNvPr id="39" name="Rectangle 31">
            <a:extLst>
              <a:ext uri="{FF2B5EF4-FFF2-40B4-BE49-F238E27FC236}">
                <a16:creationId xmlns="" xmlns:a16="http://schemas.microsoft.com/office/drawing/2014/main" id="{7F4E7B55-D68D-49E1-9651-6398EA653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7630" y="2235929"/>
            <a:ext cx="6096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40" name="Line 32">
            <a:extLst>
              <a:ext uri="{FF2B5EF4-FFF2-40B4-BE49-F238E27FC236}">
                <a16:creationId xmlns="" xmlns:a16="http://schemas.microsoft.com/office/drawing/2014/main" id="{D0B12AEC-7BA9-4054-8D47-7D18F5082A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8272" y="1937130"/>
            <a:ext cx="0" cy="30480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Line 33">
            <a:extLst>
              <a:ext uri="{FF2B5EF4-FFF2-40B4-BE49-F238E27FC236}">
                <a16:creationId xmlns="" xmlns:a16="http://schemas.microsoft.com/office/drawing/2014/main" id="{D5FF7684-66EC-4406-9DA4-5A3C4AA690A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64482" y="2707580"/>
            <a:ext cx="1562577" cy="1761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Line 34">
            <a:extLst>
              <a:ext uri="{FF2B5EF4-FFF2-40B4-BE49-F238E27FC236}">
                <a16:creationId xmlns="" xmlns:a16="http://schemas.microsoft.com/office/drawing/2014/main" id="{026760A9-91AB-4A3E-A4E0-E5336968BD8A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1515365" y="3345286"/>
            <a:ext cx="1286822" cy="114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Line 35">
            <a:extLst>
              <a:ext uri="{FF2B5EF4-FFF2-40B4-BE49-F238E27FC236}">
                <a16:creationId xmlns="" xmlns:a16="http://schemas.microsoft.com/office/drawing/2014/main" id="{B65762EF-1A45-4425-AB81-74C711AE6A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71495" y="1926439"/>
            <a:ext cx="1554960" cy="77045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Line 36">
            <a:extLst>
              <a:ext uri="{FF2B5EF4-FFF2-40B4-BE49-F238E27FC236}">
                <a16:creationId xmlns="" xmlns:a16="http://schemas.microsoft.com/office/drawing/2014/main" id="{58871B6F-9A62-4A05-A7A2-48FC1035C9D5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922501" y="2949562"/>
            <a:ext cx="1268497" cy="7845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Line 37">
            <a:extLst>
              <a:ext uri="{FF2B5EF4-FFF2-40B4-BE49-F238E27FC236}">
                <a16:creationId xmlns="" xmlns:a16="http://schemas.microsoft.com/office/drawing/2014/main" id="{FB0C0834-506D-4D74-8A0F-2F33B6FA40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8363" y="3964398"/>
            <a:ext cx="814854" cy="116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Oval 38">
            <a:extLst>
              <a:ext uri="{FF2B5EF4-FFF2-40B4-BE49-F238E27FC236}">
                <a16:creationId xmlns="" xmlns:a16="http://schemas.microsoft.com/office/drawing/2014/main" id="{7096D89A-181A-4859-AAEA-27E87C170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406" y="2650695"/>
            <a:ext cx="101600" cy="101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Rectangle 39">
            <a:extLst>
              <a:ext uri="{FF2B5EF4-FFF2-40B4-BE49-F238E27FC236}">
                <a16:creationId xmlns="" xmlns:a16="http://schemas.microsoft.com/office/drawing/2014/main" id="{A198A14E-ABE7-4AB4-8C67-31AF3F58C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7901" y="3310417"/>
            <a:ext cx="5588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</a:p>
        </p:txBody>
      </p:sp>
      <p:sp>
        <p:nvSpPr>
          <p:cNvPr id="48" name="Freeform 40">
            <a:extLst>
              <a:ext uri="{FF2B5EF4-FFF2-40B4-BE49-F238E27FC236}">
                <a16:creationId xmlns="" xmlns:a16="http://schemas.microsoft.com/office/drawing/2014/main" id="{61B92893-2029-4A18-BE63-12011C0BAED9}"/>
              </a:ext>
            </a:extLst>
          </p:cNvPr>
          <p:cNvSpPr>
            <a:spLocks/>
          </p:cNvSpPr>
          <p:nvPr/>
        </p:nvSpPr>
        <p:spPr bwMode="auto">
          <a:xfrm rot="5400000">
            <a:off x="4675255" y="2968132"/>
            <a:ext cx="1210577" cy="739989"/>
          </a:xfrm>
          <a:custGeom>
            <a:avLst/>
            <a:gdLst>
              <a:gd name="T0" fmla="*/ 396 w 396"/>
              <a:gd name="T1" fmla="*/ 0 h 783"/>
              <a:gd name="T2" fmla="*/ 0 w 396"/>
              <a:gd name="T3" fmla="*/ 783 h 783"/>
              <a:gd name="T4" fmla="*/ 396 w 396"/>
              <a:gd name="T5" fmla="*/ 783 h 783"/>
              <a:gd name="T6" fmla="*/ 396 w 396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" h="783">
                <a:moveTo>
                  <a:pt x="396" y="0"/>
                </a:moveTo>
                <a:lnTo>
                  <a:pt x="0" y="783"/>
                </a:lnTo>
                <a:lnTo>
                  <a:pt x="396" y="783"/>
                </a:lnTo>
                <a:lnTo>
                  <a:pt x="396" y="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Rectangle 41">
            <a:extLst>
              <a:ext uri="{FF2B5EF4-FFF2-40B4-BE49-F238E27FC236}">
                <a16:creationId xmlns="" xmlns:a16="http://schemas.microsoft.com/office/drawing/2014/main" id="{E71850C0-6503-478C-B2F2-AD9BA4149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5622" y="3382451"/>
            <a:ext cx="5334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</a:p>
        </p:txBody>
      </p:sp>
      <p:sp>
        <p:nvSpPr>
          <p:cNvPr id="50" name="Oval 42">
            <a:extLst>
              <a:ext uri="{FF2B5EF4-FFF2-40B4-BE49-F238E27FC236}">
                <a16:creationId xmlns="" xmlns:a16="http://schemas.microsoft.com/office/drawing/2014/main" id="{06A4C944-4FB4-4B01-A8C5-77E433B59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8948" y="2672543"/>
            <a:ext cx="101600" cy="101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Oval 43">
            <a:extLst>
              <a:ext uri="{FF2B5EF4-FFF2-40B4-BE49-F238E27FC236}">
                <a16:creationId xmlns="" xmlns:a16="http://schemas.microsoft.com/office/drawing/2014/main" id="{1A8A66FF-D056-4AAD-9EFB-B87B96005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4456" y="3881170"/>
            <a:ext cx="101600" cy="101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Line 44">
            <a:extLst>
              <a:ext uri="{FF2B5EF4-FFF2-40B4-BE49-F238E27FC236}">
                <a16:creationId xmlns="" xmlns:a16="http://schemas.microsoft.com/office/drawing/2014/main" id="{21184740-7C4A-4D5B-88F4-5E3BD6676E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24395" y="2707580"/>
            <a:ext cx="1" cy="121337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Line 45">
            <a:extLst>
              <a:ext uri="{FF2B5EF4-FFF2-40B4-BE49-F238E27FC236}">
                <a16:creationId xmlns="" xmlns:a16="http://schemas.microsoft.com/office/drawing/2014/main" id="{4B501EB5-C500-42E7-8ACB-6048242463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8272" y="3939954"/>
            <a:ext cx="78265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Line 46">
            <a:extLst>
              <a:ext uri="{FF2B5EF4-FFF2-40B4-BE49-F238E27FC236}">
                <a16:creationId xmlns="" xmlns:a16="http://schemas.microsoft.com/office/drawing/2014/main" id="{24F36D7A-0EC5-43C0-9527-E2F588FCA5D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8272" y="2720398"/>
            <a:ext cx="753719" cy="1245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Oval 47">
            <a:extLst>
              <a:ext uri="{FF2B5EF4-FFF2-40B4-BE49-F238E27FC236}">
                <a16:creationId xmlns="" xmlns:a16="http://schemas.microsoft.com/office/drawing/2014/main" id="{3A379CE2-2187-42FE-B876-ED227CA49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8561" y="3907502"/>
            <a:ext cx="101600" cy="1016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Oval 48">
            <a:extLst>
              <a:ext uri="{FF2B5EF4-FFF2-40B4-BE49-F238E27FC236}">
                <a16:creationId xmlns="" xmlns:a16="http://schemas.microsoft.com/office/drawing/2014/main" id="{FCB23E2C-4BA5-43E5-868C-646C86C7FEF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127672" y="3898478"/>
            <a:ext cx="88472" cy="113141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Oval 49">
            <a:extLst>
              <a:ext uri="{FF2B5EF4-FFF2-40B4-BE49-F238E27FC236}">
                <a16:creationId xmlns="" xmlns:a16="http://schemas.microsoft.com/office/drawing/2014/main" id="{5D5DE57D-D69E-496B-974D-03A591D7B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2096" y="2683778"/>
            <a:ext cx="101600" cy="101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Oval 50">
            <a:extLst>
              <a:ext uri="{FF2B5EF4-FFF2-40B4-BE49-F238E27FC236}">
                <a16:creationId xmlns="" xmlns:a16="http://schemas.microsoft.com/office/drawing/2014/main" id="{8671EC2F-59C6-4EB7-8E1A-2F8E98A17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192" y="3879928"/>
            <a:ext cx="101600" cy="1016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0"/>
              </a:spcBef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4">
            <a:extLst>
              <a:ext uri="{FF2B5EF4-FFF2-40B4-BE49-F238E27FC236}">
                <a16:creationId xmlns="" xmlns:a16="http://schemas.microsoft.com/office/drawing/2014/main" id="{5AA3F3B5-CA07-408F-AFE6-D46228E7D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19" y="322659"/>
            <a:ext cx="85964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r>
              <a:rPr lang="en-US" altLang="zh-CN" sz="2800" b="1" i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O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顺时针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旋转</a:t>
            </a:r>
            <a:r>
              <a:rPr lang="zh-CN" altLang="en-US" sz="28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得到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，再将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向右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平移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格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得到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，然后画出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的轴对称图形。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1" name="图片 6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121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7654E-7 L 0.29948 -0.003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284E-6 L 0.29948 -0.0030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7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A41A6DD-79B1-41D2-991F-6BD9CA61B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544" y="699542"/>
            <a:ext cx="2771775" cy="32575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B714D2F-0A2E-4F95-9F7E-F0A35F369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12717"/>
            <a:ext cx="2876550" cy="2838450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0085D221-1A19-46C5-974B-9238CAF4418B}"/>
              </a:ext>
            </a:extLst>
          </p:cNvPr>
          <p:cNvSpPr>
            <a:spLocks/>
          </p:cNvSpPr>
          <p:nvPr/>
        </p:nvSpPr>
        <p:spPr bwMode="auto">
          <a:xfrm>
            <a:off x="1908062" y="3325345"/>
            <a:ext cx="670073" cy="664535"/>
          </a:xfrm>
          <a:custGeom>
            <a:avLst/>
            <a:gdLst>
              <a:gd name="T0" fmla="*/ 484 w 484"/>
              <a:gd name="T1" fmla="*/ 480 h 480"/>
              <a:gd name="T2" fmla="*/ 480 w 484"/>
              <a:gd name="T3" fmla="*/ 0 h 480"/>
              <a:gd name="T4" fmla="*/ 0 w 484"/>
              <a:gd name="T5" fmla="*/ 314 h 480"/>
              <a:gd name="T6" fmla="*/ 482 w 484"/>
              <a:gd name="T7" fmla="*/ 312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484"/>
              <a:gd name="T13" fmla="*/ 0 h 480"/>
              <a:gd name="T14" fmla="*/ 484 w 484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4" h="480">
                <a:moveTo>
                  <a:pt x="484" y="480"/>
                </a:moveTo>
                <a:lnTo>
                  <a:pt x="480" y="0"/>
                </a:lnTo>
                <a:lnTo>
                  <a:pt x="0" y="314"/>
                </a:lnTo>
                <a:lnTo>
                  <a:pt x="482" y="312"/>
                </a:lnTo>
              </a:path>
            </a:pathLst>
          </a:custGeom>
          <a:solidFill>
            <a:srgbClr val="FF00FF">
              <a:alpha val="41176"/>
            </a:srgbClr>
          </a:solidFill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3" name="Group 26">
            <a:extLst>
              <a:ext uri="{FF2B5EF4-FFF2-40B4-BE49-F238E27FC236}">
                <a16:creationId xmlns="" xmlns:a16="http://schemas.microsoft.com/office/drawing/2014/main" id="{3F28E673-F46B-4819-85D3-2E58EFCF0689}"/>
              </a:ext>
            </a:extLst>
          </p:cNvPr>
          <p:cNvGrpSpPr>
            <a:grpSpLocks/>
          </p:cNvGrpSpPr>
          <p:nvPr/>
        </p:nvGrpSpPr>
        <p:grpSpPr bwMode="auto">
          <a:xfrm>
            <a:off x="5005746" y="2132903"/>
            <a:ext cx="2172199" cy="2168239"/>
            <a:chOff x="3688" y="1968"/>
            <a:chExt cx="1569" cy="1668"/>
          </a:xfrm>
        </p:grpSpPr>
        <p:sp>
          <p:nvSpPr>
            <p:cNvPr id="24" name="Rectangle 22">
              <a:extLst>
                <a:ext uri="{FF2B5EF4-FFF2-40B4-BE49-F238E27FC236}">
                  <a16:creationId xmlns="" xmlns:a16="http://schemas.microsoft.com/office/drawing/2014/main" id="{9D3FB0D1-7B46-4D68-B1F4-F32ABA77BC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88" y="2067"/>
              <a:ext cx="1569" cy="156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26D121EB-CB27-4983-BDB1-D7C440B8A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968"/>
              <a:ext cx="270" cy="786"/>
            </a:xfrm>
            <a:custGeom>
              <a:avLst/>
              <a:gdLst>
                <a:gd name="T0" fmla="*/ 266 w 270"/>
                <a:gd name="T1" fmla="*/ 786 h 786"/>
                <a:gd name="T2" fmla="*/ 270 w 270"/>
                <a:gd name="T3" fmla="*/ 0 h 786"/>
                <a:gd name="T4" fmla="*/ 4 w 270"/>
                <a:gd name="T5" fmla="*/ 239 h 786"/>
                <a:gd name="T6" fmla="*/ 270 w 270"/>
                <a:gd name="T7" fmla="*/ 241 h 786"/>
                <a:gd name="T8" fmla="*/ 0 w 270"/>
                <a:gd name="T9" fmla="*/ 503 h 786"/>
                <a:gd name="T10" fmla="*/ 268 w 270"/>
                <a:gd name="T11" fmla="*/ 505 h 7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0"/>
                <a:gd name="T19" fmla="*/ 0 h 786"/>
                <a:gd name="T20" fmla="*/ 270 w 270"/>
                <a:gd name="T21" fmla="*/ 786 h 7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0" h="786">
                  <a:moveTo>
                    <a:pt x="266" y="786"/>
                  </a:moveTo>
                  <a:lnTo>
                    <a:pt x="270" y="0"/>
                  </a:lnTo>
                  <a:lnTo>
                    <a:pt x="4" y="239"/>
                  </a:lnTo>
                  <a:lnTo>
                    <a:pt x="270" y="241"/>
                  </a:lnTo>
                  <a:lnTo>
                    <a:pt x="0" y="503"/>
                  </a:lnTo>
                  <a:lnTo>
                    <a:pt x="268" y="505"/>
                  </a:lnTo>
                </a:path>
              </a:pathLst>
            </a:custGeom>
            <a:solidFill>
              <a:srgbClr val="FF00FF">
                <a:alpha val="47842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8" name="矩形 33">
            <a:extLst>
              <a:ext uri="{FF2B5EF4-FFF2-40B4-BE49-F238E27FC236}">
                <a16:creationId xmlns="" xmlns:a16="http://schemas.microsoft.com/office/drawing/2014/main" id="{3B4C9BDA-7A36-49DB-8DAA-58A47E1EE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67494"/>
            <a:ext cx="24577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画一画。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矩形 33">
            <a:extLst>
              <a:ext uri="{FF2B5EF4-FFF2-40B4-BE49-F238E27FC236}">
                <a16:creationId xmlns="" xmlns:a16="http://schemas.microsoft.com/office/drawing/2014/main" id="{2E37AEEB-6405-4D02-804F-2E4B5CF21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81" y="3980162"/>
            <a:ext cx="41902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）将小旗向上平移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格</a:t>
            </a:r>
          </a:p>
        </p:txBody>
      </p:sp>
      <p:sp>
        <p:nvSpPr>
          <p:cNvPr id="30" name="矩形 33">
            <a:extLst>
              <a:ext uri="{FF2B5EF4-FFF2-40B4-BE49-F238E27FC236}">
                <a16:creationId xmlns="" xmlns:a16="http://schemas.microsoft.com/office/drawing/2014/main" id="{48CB4F74-7E81-4F54-843E-B28927773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944" y="3982293"/>
            <a:ext cx="5040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）将图形绕点</a:t>
            </a:r>
            <a:r>
              <a:rPr lang="en-US" altLang="zh-CN" sz="2400" b="1" i="1" dirty="0">
                <a:latin typeface="楷体" pitchFamily="49" charset="-122"/>
                <a:ea typeface="楷体" pitchFamily="49" charset="-122"/>
              </a:rPr>
              <a:t>O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顺时针旋转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90°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左大括号 31">
            <a:extLst>
              <a:ext uri="{FF2B5EF4-FFF2-40B4-BE49-F238E27FC236}">
                <a16:creationId xmlns="" xmlns:a16="http://schemas.microsoft.com/office/drawing/2014/main" id="{9553D8F8-B89E-456B-AC42-EA88DE77511E}"/>
              </a:ext>
            </a:extLst>
          </p:cNvPr>
          <p:cNvSpPr/>
          <p:nvPr/>
        </p:nvSpPr>
        <p:spPr>
          <a:xfrm rot="10800000">
            <a:off x="2578135" y="972188"/>
            <a:ext cx="155321" cy="2313516"/>
          </a:xfrm>
          <a:prstGeom prst="leftBrace">
            <a:avLst>
              <a:gd name="adj1" fmla="val 8333"/>
              <a:gd name="adj2" fmla="val 5078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">
            <a:extLst>
              <a:ext uri="{FF2B5EF4-FFF2-40B4-BE49-F238E27FC236}">
                <a16:creationId xmlns="" xmlns:a16="http://schemas.microsoft.com/office/drawing/2014/main" id="{5BA981E6-F7C9-47BB-AED9-EBDD18C91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697" y="1902071"/>
            <a:ext cx="805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格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912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00087 -0.44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95536" y="339502"/>
            <a:ext cx="468052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在方格纸上按要求画图。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="" xmlns:a16="http://schemas.microsoft.com/office/drawing/2014/main" id="{AAA46181-8E02-47A6-9C8D-CD6757B4D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02708"/>
              </p:ext>
            </p:extLst>
          </p:nvPr>
        </p:nvGraphicFramePr>
        <p:xfrm>
          <a:off x="539552" y="946949"/>
          <a:ext cx="5016858" cy="3785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47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</a:tblGrid>
              <a:tr h="49320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421031-B0E1-4A9F-BB41-341EB27CBEFA}"/>
              </a:ext>
            </a:extLst>
          </p:cNvPr>
          <p:cNvGrpSpPr/>
          <p:nvPr/>
        </p:nvGrpSpPr>
        <p:grpSpPr>
          <a:xfrm>
            <a:off x="1272836" y="1451005"/>
            <a:ext cx="1440000" cy="1080120"/>
            <a:chOff x="1691679" y="1779662"/>
            <a:chExt cx="1440000" cy="1080120"/>
          </a:xfrm>
        </p:grpSpPr>
        <p:sp>
          <p:nvSpPr>
            <p:cNvPr id="3" name="梯形 2">
              <a:extLst>
                <a:ext uri="{FF2B5EF4-FFF2-40B4-BE49-F238E27FC236}">
                  <a16:creationId xmlns="" xmlns:a16="http://schemas.microsoft.com/office/drawing/2014/main" id="{D1B06540-782E-4F00-91FC-BDDF7623F853}"/>
                </a:ext>
              </a:extLst>
            </p:cNvPr>
            <p:cNvSpPr/>
            <p:nvPr/>
          </p:nvSpPr>
          <p:spPr>
            <a:xfrm rot="10800000">
              <a:off x="1691679" y="1779662"/>
              <a:ext cx="1440000" cy="360040"/>
            </a:xfrm>
            <a:custGeom>
              <a:avLst/>
              <a:gdLst>
                <a:gd name="connsiteX0" fmla="*/ 0 w 1440000"/>
                <a:gd name="connsiteY0" fmla="*/ 360040 h 360040"/>
                <a:gd name="connsiteX1" fmla="*/ 90010 w 1440000"/>
                <a:gd name="connsiteY1" fmla="*/ 0 h 360040"/>
                <a:gd name="connsiteX2" fmla="*/ 1349990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  <a:gd name="connsiteX0" fmla="*/ 0 w 1440000"/>
                <a:gd name="connsiteY0" fmla="*/ 360040 h 360040"/>
                <a:gd name="connsiteX1" fmla="*/ 385845 w 1440000"/>
                <a:gd name="connsiteY1" fmla="*/ 0 h 360040"/>
                <a:gd name="connsiteX2" fmla="*/ 1349990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  <a:gd name="connsiteX0" fmla="*/ 0 w 1440000"/>
                <a:gd name="connsiteY0" fmla="*/ 360040 h 360040"/>
                <a:gd name="connsiteX1" fmla="*/ 385845 w 1440000"/>
                <a:gd name="connsiteY1" fmla="*/ 0 h 360040"/>
                <a:gd name="connsiteX2" fmla="*/ 1081049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000" h="360040">
                  <a:moveTo>
                    <a:pt x="0" y="360040"/>
                  </a:moveTo>
                  <a:lnTo>
                    <a:pt x="385845" y="0"/>
                  </a:lnTo>
                  <a:lnTo>
                    <a:pt x="1081049" y="0"/>
                  </a:lnTo>
                  <a:lnTo>
                    <a:pt x="1440000" y="360040"/>
                  </a:lnTo>
                  <a:lnTo>
                    <a:pt x="0" y="360040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15A67615-05E3-4230-9E63-259C669C083D}"/>
                </a:ext>
              </a:extLst>
            </p:cNvPr>
            <p:cNvSpPr/>
            <p:nvPr/>
          </p:nvSpPr>
          <p:spPr>
            <a:xfrm>
              <a:off x="2051720" y="2139702"/>
              <a:ext cx="720080" cy="72008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BC53946-C078-4F8F-866E-CBF90F707DEB}"/>
              </a:ext>
            </a:extLst>
          </p:cNvPr>
          <p:cNvGrpSpPr/>
          <p:nvPr/>
        </p:nvGrpSpPr>
        <p:grpSpPr>
          <a:xfrm>
            <a:off x="1255974" y="1451005"/>
            <a:ext cx="1440000" cy="1080120"/>
            <a:chOff x="1691679" y="1779662"/>
            <a:chExt cx="1440000" cy="1080120"/>
          </a:xfrm>
        </p:grpSpPr>
        <p:sp>
          <p:nvSpPr>
            <p:cNvPr id="15" name="梯形 2">
              <a:extLst>
                <a:ext uri="{FF2B5EF4-FFF2-40B4-BE49-F238E27FC236}">
                  <a16:creationId xmlns="" xmlns:a16="http://schemas.microsoft.com/office/drawing/2014/main" id="{4C6A457E-1BD2-4956-905D-96544B768D02}"/>
                </a:ext>
              </a:extLst>
            </p:cNvPr>
            <p:cNvSpPr/>
            <p:nvPr/>
          </p:nvSpPr>
          <p:spPr>
            <a:xfrm rot="10800000">
              <a:off x="1691679" y="1779662"/>
              <a:ext cx="1440000" cy="360040"/>
            </a:xfrm>
            <a:custGeom>
              <a:avLst/>
              <a:gdLst>
                <a:gd name="connsiteX0" fmla="*/ 0 w 1440000"/>
                <a:gd name="connsiteY0" fmla="*/ 360040 h 360040"/>
                <a:gd name="connsiteX1" fmla="*/ 90010 w 1440000"/>
                <a:gd name="connsiteY1" fmla="*/ 0 h 360040"/>
                <a:gd name="connsiteX2" fmla="*/ 1349990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  <a:gd name="connsiteX0" fmla="*/ 0 w 1440000"/>
                <a:gd name="connsiteY0" fmla="*/ 360040 h 360040"/>
                <a:gd name="connsiteX1" fmla="*/ 385845 w 1440000"/>
                <a:gd name="connsiteY1" fmla="*/ 0 h 360040"/>
                <a:gd name="connsiteX2" fmla="*/ 1349990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  <a:gd name="connsiteX0" fmla="*/ 0 w 1440000"/>
                <a:gd name="connsiteY0" fmla="*/ 360040 h 360040"/>
                <a:gd name="connsiteX1" fmla="*/ 385845 w 1440000"/>
                <a:gd name="connsiteY1" fmla="*/ 0 h 360040"/>
                <a:gd name="connsiteX2" fmla="*/ 1081049 w 1440000"/>
                <a:gd name="connsiteY2" fmla="*/ 0 h 360040"/>
                <a:gd name="connsiteX3" fmla="*/ 1440000 w 1440000"/>
                <a:gd name="connsiteY3" fmla="*/ 360040 h 360040"/>
                <a:gd name="connsiteX4" fmla="*/ 0 w 1440000"/>
                <a:gd name="connsiteY4" fmla="*/ 36004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000" h="360040">
                  <a:moveTo>
                    <a:pt x="0" y="360040"/>
                  </a:moveTo>
                  <a:lnTo>
                    <a:pt x="385845" y="0"/>
                  </a:lnTo>
                  <a:lnTo>
                    <a:pt x="1081049" y="0"/>
                  </a:lnTo>
                  <a:lnTo>
                    <a:pt x="1440000" y="360040"/>
                  </a:lnTo>
                  <a:lnTo>
                    <a:pt x="0" y="360040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B88FFC5-B3AB-4B48-A3FD-D1A94251024A}"/>
                </a:ext>
              </a:extLst>
            </p:cNvPr>
            <p:cNvSpPr/>
            <p:nvPr/>
          </p:nvSpPr>
          <p:spPr>
            <a:xfrm>
              <a:off x="2051720" y="2139702"/>
              <a:ext cx="720080" cy="72008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BF9DED5D-7E4D-440A-9600-09CEC413A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56" y="2571750"/>
            <a:ext cx="884392" cy="129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DDFFD1E2-1405-4673-8FD6-B4443216BB09}"/>
              </a:ext>
            </a:extLst>
          </p:cNvPr>
          <p:cNvSpPr/>
          <p:nvPr/>
        </p:nvSpPr>
        <p:spPr>
          <a:xfrm>
            <a:off x="5868144" y="1779662"/>
            <a:ext cx="2315843" cy="792000"/>
          </a:xfrm>
          <a:prstGeom prst="wedgeRoundRectCallout">
            <a:avLst>
              <a:gd name="adj1" fmla="val 29353"/>
              <a:gd name="adj2" fmla="val 7656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将图形向右平移四格。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01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037 L 0.15711 -0.005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47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95536" y="339502"/>
            <a:ext cx="460851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在方格纸上按要求画图。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="" xmlns:a16="http://schemas.microsoft.com/office/drawing/2014/main" id="{AAA46181-8E02-47A6-9C8D-CD6757B4D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38690"/>
              </p:ext>
            </p:extLst>
          </p:nvPr>
        </p:nvGraphicFramePr>
        <p:xfrm>
          <a:off x="539552" y="874941"/>
          <a:ext cx="5016858" cy="3785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47">
                  <a:extLst>
                    <a:ext uri="{9D8B030D-6E8A-4147-A177-3AD203B41FA5}">
                      <a16:colId xmlns="" xmlns:a16="http://schemas.microsoft.com/office/drawing/2014/main" val="24712298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94421826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810074979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678706336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58168441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727346238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22998933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4640341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396181009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63016708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4016692467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8617112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1240118364"/>
                    </a:ext>
                  </a:extLst>
                </a:gridCol>
                <a:gridCol w="358347">
                  <a:extLst>
                    <a:ext uri="{9D8B030D-6E8A-4147-A177-3AD203B41FA5}">
                      <a16:colId xmlns="" xmlns:a16="http://schemas.microsoft.com/office/drawing/2014/main" val="2097430670"/>
                    </a:ext>
                  </a:extLst>
                </a:gridCol>
              </a:tblGrid>
              <a:tr h="49320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452454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27795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3840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69417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679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618094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738533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853229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973755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545956"/>
                  </a:ext>
                </a:extLst>
              </a:tr>
            </a:tbl>
          </a:graphicData>
        </a:graphic>
      </p:graphicFrame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BF9DED5D-7E4D-440A-9600-09CEC413A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995" y="2571750"/>
            <a:ext cx="884392" cy="129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DDFFD1E2-1405-4673-8FD6-B4443216BB09}"/>
              </a:ext>
            </a:extLst>
          </p:cNvPr>
          <p:cNvSpPr/>
          <p:nvPr/>
        </p:nvSpPr>
        <p:spPr>
          <a:xfrm>
            <a:off x="5796136" y="1652442"/>
            <a:ext cx="2606017" cy="696214"/>
          </a:xfrm>
          <a:prstGeom prst="wedgeRoundRectCallout">
            <a:avLst>
              <a:gd name="adj1" fmla="val 24858"/>
              <a:gd name="adj2" fmla="val 107131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将图形绕点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顺时针旋转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90°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6" name="菱形 5">
            <a:extLst>
              <a:ext uri="{FF2B5EF4-FFF2-40B4-BE49-F238E27FC236}">
                <a16:creationId xmlns="" xmlns:a16="http://schemas.microsoft.com/office/drawing/2014/main" id="{A30CA115-2D71-403E-ADC9-4721588E5A94}"/>
              </a:ext>
            </a:extLst>
          </p:cNvPr>
          <p:cNvSpPr/>
          <p:nvPr/>
        </p:nvSpPr>
        <p:spPr>
          <a:xfrm>
            <a:off x="1618029" y="2440432"/>
            <a:ext cx="1440000" cy="720080"/>
          </a:xfrm>
          <a:prstGeom prst="diamond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D11F95CE-A0B6-4C32-8FCF-30367E5D41DA}"/>
              </a:ext>
            </a:extLst>
          </p:cNvPr>
          <p:cNvSpPr/>
          <p:nvPr/>
        </p:nvSpPr>
        <p:spPr>
          <a:xfrm>
            <a:off x="3012310" y="2776819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2">
            <a:extLst>
              <a:ext uri="{FF2B5EF4-FFF2-40B4-BE49-F238E27FC236}">
                <a16:creationId xmlns="" xmlns:a16="http://schemas.microsoft.com/office/drawing/2014/main" id="{2509F9DF-F599-4476-A1D4-3663D986B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607" y="2741541"/>
            <a:ext cx="60694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F3BE68A-014B-47B5-A57F-CABBAF57E59F}"/>
              </a:ext>
            </a:extLst>
          </p:cNvPr>
          <p:cNvGrpSpPr/>
          <p:nvPr/>
        </p:nvGrpSpPr>
        <p:grpSpPr>
          <a:xfrm>
            <a:off x="1595169" y="2440432"/>
            <a:ext cx="2880000" cy="726879"/>
            <a:chOff x="3935323" y="2817444"/>
            <a:chExt cx="2880000" cy="726879"/>
          </a:xfrm>
        </p:grpSpPr>
        <p:sp>
          <p:nvSpPr>
            <p:cNvPr id="22" name="菱形 21">
              <a:extLst>
                <a:ext uri="{FF2B5EF4-FFF2-40B4-BE49-F238E27FC236}">
                  <a16:creationId xmlns="" xmlns:a16="http://schemas.microsoft.com/office/drawing/2014/main" id="{8D6140E8-61D9-4DEA-BF20-4DD18E7269AA}"/>
                </a:ext>
              </a:extLst>
            </p:cNvPr>
            <p:cNvSpPr/>
            <p:nvPr/>
          </p:nvSpPr>
          <p:spPr>
            <a:xfrm>
              <a:off x="3935323" y="2817444"/>
              <a:ext cx="1440000" cy="720080"/>
            </a:xfrm>
            <a:prstGeom prst="diamond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菱形 22">
              <a:extLst>
                <a:ext uri="{FF2B5EF4-FFF2-40B4-BE49-F238E27FC236}">
                  <a16:creationId xmlns="" xmlns:a16="http://schemas.microsoft.com/office/drawing/2014/main" id="{DB38EBC8-8165-4397-B16F-14D3032EBFC2}"/>
                </a:ext>
              </a:extLst>
            </p:cNvPr>
            <p:cNvSpPr/>
            <p:nvPr/>
          </p:nvSpPr>
          <p:spPr>
            <a:xfrm>
              <a:off x="5375323" y="2824243"/>
              <a:ext cx="1440000" cy="720080"/>
            </a:xfrm>
            <a:prstGeom prst="diamond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322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834847"/>
            <a:ext cx="86409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你知道这些图案分别用什么方法设计出来的吗？</a:t>
            </a:r>
          </a:p>
        </p:txBody>
      </p:sp>
      <p:pic>
        <p:nvPicPr>
          <p:cNvPr id="12" name="Picture 16" descr="{DADC031A-9CEE-4684-B99C-F258CD2B50F9}副本">
            <a:extLst>
              <a:ext uri="{FF2B5EF4-FFF2-40B4-BE49-F238E27FC236}">
                <a16:creationId xmlns="" xmlns:a16="http://schemas.microsoft.com/office/drawing/2014/main" id="{EF6AD9AF-A645-4282-B47E-D2AD0A2A6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28" y="1373411"/>
            <a:ext cx="2034204" cy="138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{5405915F-675C-4FCA-BE90-C1325140953A}副本">
            <a:extLst>
              <a:ext uri="{FF2B5EF4-FFF2-40B4-BE49-F238E27FC236}">
                <a16:creationId xmlns="" xmlns:a16="http://schemas.microsoft.com/office/drawing/2014/main" id="{C6DFBBDD-1923-4B62-B298-8BE9B719E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t="2779" r="2632"/>
          <a:stretch>
            <a:fillRect/>
          </a:stretch>
        </p:blipFill>
        <p:spPr bwMode="auto">
          <a:xfrm>
            <a:off x="1318616" y="3363838"/>
            <a:ext cx="1381176" cy="138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4">
            <a:extLst>
              <a:ext uri="{FF2B5EF4-FFF2-40B4-BE49-F238E27FC236}">
                <a16:creationId xmlns="" xmlns:a16="http://schemas.microsoft.com/office/drawing/2014/main" id="{01858A79-FD05-485C-80C5-DE98A479989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2913" y="1373411"/>
            <a:ext cx="0" cy="1486371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15" descr="{18D58801-6B08-4014-B2E3-BC42DA0736E3}副本">
            <a:extLst>
              <a:ext uri="{FF2B5EF4-FFF2-40B4-BE49-F238E27FC236}">
                <a16:creationId xmlns="" xmlns:a16="http://schemas.microsoft.com/office/drawing/2014/main" id="{6ED83568-BF46-4446-855C-EFA41B8A7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91" y="2755160"/>
            <a:ext cx="3936702" cy="69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6">
            <a:extLst>
              <a:ext uri="{FF2B5EF4-FFF2-40B4-BE49-F238E27FC236}">
                <a16:creationId xmlns="" xmlns:a16="http://schemas.microsoft.com/office/drawing/2014/main" id="{04CC30CF-3E8F-4D0B-A1E6-9609C1776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462" y="1623223"/>
            <a:ext cx="16397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轴对称</a:t>
            </a:r>
          </a:p>
        </p:txBody>
      </p:sp>
      <p:sp>
        <p:nvSpPr>
          <p:cNvPr id="21" name="Text Box 6">
            <a:extLst>
              <a:ext uri="{FF2B5EF4-FFF2-40B4-BE49-F238E27FC236}">
                <a16:creationId xmlns="" xmlns:a16="http://schemas.microsoft.com/office/drawing/2014/main" id="{D011F860-220C-4F52-B0FE-8419E94E2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3841" y="2859782"/>
            <a:ext cx="1312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平移</a:t>
            </a:r>
          </a:p>
        </p:txBody>
      </p:sp>
      <p:sp>
        <p:nvSpPr>
          <p:cNvPr id="22" name="Text Box 6">
            <a:extLst>
              <a:ext uri="{FF2B5EF4-FFF2-40B4-BE49-F238E27FC236}">
                <a16:creationId xmlns="" xmlns:a16="http://schemas.microsoft.com/office/drawing/2014/main" id="{B8AA3587-83C4-4476-A1A1-484DBE09A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3939902"/>
            <a:ext cx="3896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旋转、放大或缩小</a:t>
            </a:r>
          </a:p>
        </p:txBody>
      </p:sp>
      <p:sp>
        <p:nvSpPr>
          <p:cNvPr id="23" name="AutoShape 17">
            <a:extLst>
              <a:ext uri="{FF2B5EF4-FFF2-40B4-BE49-F238E27FC236}">
                <a16:creationId xmlns="" xmlns:a16="http://schemas.microsoft.com/office/drawing/2014/main" id="{CB26A8AF-2DC9-4491-B502-6C4C65FEF845}"/>
              </a:ext>
            </a:extLst>
          </p:cNvPr>
          <p:cNvSpPr>
            <a:spLocks/>
          </p:cNvSpPr>
          <p:nvPr/>
        </p:nvSpPr>
        <p:spPr bwMode="auto">
          <a:xfrm flipH="1">
            <a:off x="5976337" y="1821841"/>
            <a:ext cx="259212" cy="2539235"/>
          </a:xfrm>
          <a:prstGeom prst="leftBrace">
            <a:avLst>
              <a:gd name="adj1" fmla="val 2162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24" name="Text Box 6">
            <a:extLst>
              <a:ext uri="{FF2B5EF4-FFF2-40B4-BE49-F238E27FC236}">
                <a16:creationId xmlns="" xmlns:a16="http://schemas.microsoft.com/office/drawing/2014/main" id="{6FD1EFA1-1BA8-4784-90AB-1E3B30A7C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176" y="2676857"/>
            <a:ext cx="2520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图形运动可以设计出美丽的图案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33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utoUpdateAnimBg="0"/>
      <p:bldP spid="21" grpId="0" bldLvl="0" autoUpdateAnimBg="0"/>
      <p:bldP spid="22" grpId="0" bldLvl="0" autoUpdateAnimBg="0"/>
      <p:bldP spid="23" grpId="0" animBg="1"/>
      <p:bldP spid="24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468800" y="1707654"/>
            <a:ext cx="469548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玩七巧板，用上对称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endParaRPr lang="en-US" altLang="zh-CN" sz="32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平移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、旋转的知识。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224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537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311536"/>
            <a:ext cx="8568952" cy="460014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观察下面两幅图，你从中发现了哪些对称、平移和旋转的现象？　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3A3FE39-5EF8-4B40-AA2A-B20555049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214" y="1492629"/>
            <a:ext cx="2600325" cy="15049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5F1C952-EE8E-4E09-AF94-E0627566E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523" y="1461669"/>
            <a:ext cx="2695575" cy="1524000"/>
          </a:xfrm>
          <a:prstGeom prst="rect">
            <a:avLst/>
          </a:prstGeom>
        </p:spPr>
      </p:pic>
      <p:pic>
        <p:nvPicPr>
          <p:cNvPr id="21" name="Picture 3">
            <a:extLst>
              <a:ext uri="{FF2B5EF4-FFF2-40B4-BE49-F238E27FC236}">
                <a16:creationId xmlns="" xmlns:a16="http://schemas.microsoft.com/office/drawing/2014/main" id="{F036403D-0DB4-4D2C-B413-484A9EBB8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003798"/>
            <a:ext cx="628849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536FCCA-A83F-4F8B-B97E-B5449F849471}"/>
              </a:ext>
            </a:extLst>
          </p:cNvPr>
          <p:cNvCxnSpPr>
            <a:cxnSpLocks/>
          </p:cNvCxnSpPr>
          <p:nvPr/>
        </p:nvCxnSpPr>
        <p:spPr>
          <a:xfrm flipH="1">
            <a:off x="1394364" y="1860751"/>
            <a:ext cx="739303" cy="11169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08EA6D06-A280-4FCE-90D5-299FB82BF98F}"/>
              </a:ext>
            </a:extLst>
          </p:cNvPr>
          <p:cNvCxnSpPr>
            <a:cxnSpLocks/>
          </p:cNvCxnSpPr>
          <p:nvPr/>
        </p:nvCxnSpPr>
        <p:spPr>
          <a:xfrm>
            <a:off x="2185797" y="1860751"/>
            <a:ext cx="864096" cy="1136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9B101DAD-163C-4249-80A0-C6A2C9C5A312}"/>
              </a:ext>
            </a:extLst>
          </p:cNvPr>
          <p:cNvCxnSpPr>
            <a:cxnSpLocks/>
          </p:cNvCxnSpPr>
          <p:nvPr/>
        </p:nvCxnSpPr>
        <p:spPr>
          <a:xfrm>
            <a:off x="2152732" y="1214871"/>
            <a:ext cx="0" cy="214896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对话气泡: 圆角矩形 39">
            <a:extLst>
              <a:ext uri="{FF2B5EF4-FFF2-40B4-BE49-F238E27FC236}">
                <a16:creationId xmlns="" xmlns:a16="http://schemas.microsoft.com/office/drawing/2014/main" id="{F2C90C0C-F16F-44B3-A691-3499EBE72ECD}"/>
              </a:ext>
            </a:extLst>
          </p:cNvPr>
          <p:cNvSpPr/>
          <p:nvPr/>
        </p:nvSpPr>
        <p:spPr>
          <a:xfrm>
            <a:off x="1187624" y="3147814"/>
            <a:ext cx="3096344" cy="696214"/>
          </a:xfrm>
          <a:prstGeom prst="wedgeRoundRectCallout">
            <a:avLst>
              <a:gd name="adj1" fmla="val -55585"/>
              <a:gd name="adj2" fmla="val 1079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支撑的两根杠杆沿中间的支柱对称。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0957548-E180-415F-B756-078EA941FD15}"/>
              </a:ext>
            </a:extLst>
          </p:cNvPr>
          <p:cNvSpPr/>
          <p:nvPr/>
        </p:nvSpPr>
        <p:spPr>
          <a:xfrm rot="1293762">
            <a:off x="2159048" y="1783726"/>
            <a:ext cx="1675688" cy="457213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Picture 2">
            <a:extLst>
              <a:ext uri="{FF2B5EF4-FFF2-40B4-BE49-F238E27FC236}">
                <a16:creationId xmlns="" xmlns:a16="http://schemas.microsoft.com/office/drawing/2014/main" id="{347DB03E-FEBD-41D7-9699-AD727EC5E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52196" y="3939902"/>
            <a:ext cx="655508" cy="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对话气泡: 圆角矩形 42">
            <a:extLst>
              <a:ext uri="{FF2B5EF4-FFF2-40B4-BE49-F238E27FC236}">
                <a16:creationId xmlns="" xmlns:a16="http://schemas.microsoft.com/office/drawing/2014/main" id="{81DAAFFD-B5D1-4681-BB1C-13F420F43546}"/>
              </a:ext>
            </a:extLst>
          </p:cNvPr>
          <p:cNvSpPr/>
          <p:nvPr/>
        </p:nvSpPr>
        <p:spPr>
          <a:xfrm>
            <a:off x="2268064" y="4155926"/>
            <a:ext cx="2880000" cy="468000"/>
          </a:xfrm>
          <a:prstGeom prst="wedgeRoundRectCallout">
            <a:avLst>
              <a:gd name="adj1" fmla="val -63571"/>
              <a:gd name="adj2" fmla="val 6045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运动员绕支点旋转。</a:t>
            </a:r>
          </a:p>
        </p:txBody>
      </p:sp>
      <p:pic>
        <p:nvPicPr>
          <p:cNvPr id="45" name="Picture 2">
            <a:extLst>
              <a:ext uri="{FF2B5EF4-FFF2-40B4-BE49-F238E27FC236}">
                <a16:creationId xmlns="" xmlns:a16="http://schemas.microsoft.com/office/drawing/2014/main" id="{B9306054-70CB-4D43-A68E-57ECE97CA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219822"/>
            <a:ext cx="852169" cy="86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对话气泡: 圆角矩形 45">
            <a:extLst>
              <a:ext uri="{FF2B5EF4-FFF2-40B4-BE49-F238E27FC236}">
                <a16:creationId xmlns="" xmlns:a16="http://schemas.microsoft.com/office/drawing/2014/main" id="{BFCF00D6-5947-456A-92DB-C4935A602D67}"/>
              </a:ext>
            </a:extLst>
          </p:cNvPr>
          <p:cNvSpPr/>
          <p:nvPr/>
        </p:nvSpPr>
        <p:spPr>
          <a:xfrm>
            <a:off x="4652153" y="3529234"/>
            <a:ext cx="2736000" cy="540000"/>
          </a:xfrm>
          <a:prstGeom prst="wedgeRoundRectCallout">
            <a:avLst>
              <a:gd name="adj1" fmla="val 61239"/>
              <a:gd name="adj2" fmla="val -43661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轮船在海面上平移。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03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43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表格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55798"/>
              </p:ext>
            </p:extLst>
          </p:nvPr>
        </p:nvGraphicFramePr>
        <p:xfrm>
          <a:off x="1187529" y="1270511"/>
          <a:ext cx="6643734" cy="295742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3357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001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8" name="Text Box 14"/>
          <p:cNvSpPr txBox="1">
            <a:spLocks noChangeArrowheads="1"/>
          </p:cNvSpPr>
          <p:nvPr/>
        </p:nvSpPr>
        <p:spPr bwMode="auto">
          <a:xfrm>
            <a:off x="2280854" y="1484825"/>
            <a:ext cx="1143008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意 义</a:t>
            </a:r>
          </a:p>
        </p:txBody>
      </p:sp>
      <p:sp>
        <p:nvSpPr>
          <p:cNvPr id="69" name="Text Box 14"/>
          <p:cNvSpPr txBox="1">
            <a:spLocks noChangeArrowheads="1"/>
          </p:cNvSpPr>
          <p:nvPr/>
        </p:nvSpPr>
        <p:spPr bwMode="auto">
          <a:xfrm>
            <a:off x="4709746" y="1484825"/>
            <a:ext cx="1143008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特 点</a:t>
            </a:r>
          </a:p>
        </p:txBody>
      </p:sp>
      <p:sp>
        <p:nvSpPr>
          <p:cNvPr id="70" name="Text Box 14"/>
          <p:cNvSpPr txBox="1">
            <a:spLocks noChangeArrowheads="1"/>
          </p:cNvSpPr>
          <p:nvPr/>
        </p:nvSpPr>
        <p:spPr bwMode="auto">
          <a:xfrm>
            <a:off x="6352820" y="1484825"/>
            <a:ext cx="1143008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 法</a:t>
            </a:r>
          </a:p>
        </p:txBody>
      </p:sp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1258967" y="2350631"/>
            <a:ext cx="3429024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一个图形，如果沿一条直线对折，直线两边的部分能够完全重合，这样的图形叫做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轴对称图形。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折痕所在的这条直线叫做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对称轴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73" name="Text Box 14"/>
          <p:cNvSpPr txBox="1">
            <a:spLocks noChangeArrowheads="1"/>
          </p:cNvSpPr>
          <p:nvPr/>
        </p:nvSpPr>
        <p:spPr bwMode="auto">
          <a:xfrm>
            <a:off x="4616553" y="2206615"/>
            <a:ext cx="142876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对称轴两侧相对的</a:t>
            </a:r>
            <a:r>
              <a:rPr lang="zh-CN" altLang="en-US" sz="24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到对称轴的距离相等。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 Box 4"/>
          <p:cNvSpPr txBox="1">
            <a:spLocks noChangeArrowheads="1"/>
          </p:cNvSpPr>
          <p:nvPr/>
        </p:nvSpPr>
        <p:spPr bwMode="auto">
          <a:xfrm>
            <a:off x="6241294" y="2350631"/>
            <a:ext cx="1643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先确定各对称点的位置，再连线。 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="" xmlns:a16="http://schemas.microsoft.com/office/drawing/2014/main" id="{A83EB38C-8104-4935-8197-F6F583F97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1438" y="555526"/>
            <a:ext cx="1386626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轴对称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85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2" grpId="0"/>
      <p:bldP spid="73" grpId="0"/>
      <p:bldP spid="7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>
            <p:custDataLst>
              <p:tags r:id="rId1"/>
            </p:custDataLst>
          </p:nvPr>
        </p:nvSpPr>
        <p:spPr bwMode="auto">
          <a:xfrm>
            <a:off x="957269" y="-184774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graphicFrame>
        <p:nvGraphicFramePr>
          <p:cNvPr id="4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249898"/>
              </p:ext>
            </p:extLst>
          </p:nvPr>
        </p:nvGraphicFramePr>
        <p:xfrm>
          <a:off x="750206" y="915566"/>
          <a:ext cx="7494202" cy="359000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9092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9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43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124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对称轴数量</a:t>
                      </a:r>
                      <a:endParaRPr kumimoji="0" 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  <a:endParaRPr kumimoji="0" 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对称轴数量</a:t>
                      </a:r>
                      <a:endParaRPr kumimoji="0" 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线段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等腰梯形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圆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等腰三角形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环形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等边三角形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扇形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长方形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半圆</a:t>
                      </a:r>
                      <a:endParaRPr kumimoji="0" 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19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6" name="矩形 45"/>
          <p:cNvSpPr/>
          <p:nvPr/>
        </p:nvSpPr>
        <p:spPr>
          <a:xfrm>
            <a:off x="3247855" y="1461635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47" name="矩形 46"/>
          <p:cNvSpPr/>
          <p:nvPr/>
        </p:nvSpPr>
        <p:spPr>
          <a:xfrm>
            <a:off x="3263885" y="3049599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48" name="矩形 47"/>
          <p:cNvSpPr/>
          <p:nvPr/>
        </p:nvSpPr>
        <p:spPr>
          <a:xfrm>
            <a:off x="3263885" y="3565993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49" name="矩形 48"/>
          <p:cNvSpPr/>
          <p:nvPr/>
        </p:nvSpPr>
        <p:spPr>
          <a:xfrm>
            <a:off x="3255411" y="4033449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0" name="矩形 49"/>
          <p:cNvSpPr/>
          <p:nvPr/>
        </p:nvSpPr>
        <p:spPr>
          <a:xfrm>
            <a:off x="6872464" y="196170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无数条</a:t>
            </a:r>
          </a:p>
        </p:txBody>
      </p:sp>
      <p:sp>
        <p:nvSpPr>
          <p:cNvPr id="51" name="矩形 50"/>
          <p:cNvSpPr/>
          <p:nvPr/>
        </p:nvSpPr>
        <p:spPr>
          <a:xfrm>
            <a:off x="1111586" y="401656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</a:p>
        </p:txBody>
      </p:sp>
      <p:sp>
        <p:nvSpPr>
          <p:cNvPr id="52" name="矩形 51"/>
          <p:cNvSpPr/>
          <p:nvPr/>
        </p:nvSpPr>
        <p:spPr>
          <a:xfrm>
            <a:off x="5029296" y="4061648"/>
            <a:ext cx="803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菱形</a:t>
            </a:r>
          </a:p>
        </p:txBody>
      </p:sp>
      <p:sp>
        <p:nvSpPr>
          <p:cNvPr id="53" name="矩形 52"/>
          <p:cNvSpPr/>
          <p:nvPr/>
        </p:nvSpPr>
        <p:spPr>
          <a:xfrm>
            <a:off x="3247855" y="1961701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4" name="矩形 53"/>
          <p:cNvSpPr/>
          <p:nvPr/>
        </p:nvSpPr>
        <p:spPr>
          <a:xfrm>
            <a:off x="3247855" y="2533205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5" name="矩形 54"/>
          <p:cNvSpPr/>
          <p:nvPr/>
        </p:nvSpPr>
        <p:spPr>
          <a:xfrm>
            <a:off x="7089182" y="1461635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6" name="矩形 55"/>
          <p:cNvSpPr/>
          <p:nvPr/>
        </p:nvSpPr>
        <p:spPr>
          <a:xfrm>
            <a:off x="6872464" y="2533205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无数条</a:t>
            </a:r>
          </a:p>
        </p:txBody>
      </p:sp>
      <p:sp>
        <p:nvSpPr>
          <p:cNvPr id="57" name="矩形 56"/>
          <p:cNvSpPr/>
          <p:nvPr/>
        </p:nvSpPr>
        <p:spPr>
          <a:xfrm>
            <a:off x="7089182" y="3033271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8" name="矩形 57"/>
          <p:cNvSpPr/>
          <p:nvPr/>
        </p:nvSpPr>
        <p:spPr>
          <a:xfrm>
            <a:off x="7089182" y="3533337"/>
            <a:ext cx="68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59" name="矩形 58"/>
          <p:cNvSpPr/>
          <p:nvPr/>
        </p:nvSpPr>
        <p:spPr>
          <a:xfrm>
            <a:off x="7104097" y="4047009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9999"/>
              </a:buClr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</a:p>
        </p:txBody>
      </p:sp>
      <p:sp>
        <p:nvSpPr>
          <p:cNvPr id="24" name="TextBox 12">
            <a:extLst>
              <a:ext uri="{FF2B5EF4-FFF2-40B4-BE49-F238E27FC236}">
                <a16:creationId xmlns="" xmlns:a16="http://schemas.microsoft.com/office/drawing/2014/main" id="{50F65D4E-00A9-4E46-9C58-6847A9B56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339502"/>
            <a:ext cx="4642251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常见图形的轴对称数量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52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表格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651503"/>
              </p:ext>
            </p:extLst>
          </p:nvPr>
        </p:nvGraphicFramePr>
        <p:xfrm>
          <a:off x="857223" y="915566"/>
          <a:ext cx="7429553" cy="293718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14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92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78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678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590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781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1331640" y="987574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意 义</a:t>
            </a:r>
          </a:p>
        </p:txBody>
      </p:sp>
      <p:sp>
        <p:nvSpPr>
          <p:cNvPr id="57" name="Text Box 14"/>
          <p:cNvSpPr txBox="1">
            <a:spLocks noChangeArrowheads="1"/>
          </p:cNvSpPr>
          <p:nvPr/>
        </p:nvSpPr>
        <p:spPr bwMode="auto">
          <a:xfrm>
            <a:off x="3403342" y="987574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特 点</a:t>
            </a:r>
          </a:p>
        </p:txBody>
      </p:sp>
      <p:sp>
        <p:nvSpPr>
          <p:cNvPr id="58" name="Text Box 14"/>
          <p:cNvSpPr txBox="1">
            <a:spLocks noChangeArrowheads="1"/>
          </p:cNvSpPr>
          <p:nvPr/>
        </p:nvSpPr>
        <p:spPr bwMode="auto">
          <a:xfrm>
            <a:off x="5189292" y="987574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要 素</a:t>
            </a:r>
          </a:p>
        </p:txBody>
      </p:sp>
      <p:sp>
        <p:nvSpPr>
          <p:cNvPr id="62" name="Text Box 14"/>
          <p:cNvSpPr txBox="1">
            <a:spLocks noChangeArrowheads="1"/>
          </p:cNvSpPr>
          <p:nvPr/>
        </p:nvSpPr>
        <p:spPr bwMode="auto">
          <a:xfrm>
            <a:off x="6832366" y="987574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 法</a:t>
            </a:r>
          </a:p>
        </p:txBody>
      </p:sp>
      <p:sp>
        <p:nvSpPr>
          <p:cNvPr id="66" name="Text Box 14"/>
          <p:cNvSpPr txBox="1">
            <a:spLocks noChangeArrowheads="1"/>
          </p:cNvSpPr>
          <p:nvPr/>
        </p:nvSpPr>
        <p:spPr bwMode="auto">
          <a:xfrm>
            <a:off x="1115616" y="1712878"/>
            <a:ext cx="1933044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在同一平面内，将一个图形沿某个方向移动一定的距离，这样的运动叫做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图形的平移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67" name="Text Box 14"/>
          <p:cNvSpPr txBox="1">
            <a:spLocks noChangeArrowheads="1"/>
          </p:cNvSpPr>
          <p:nvPr/>
        </p:nvSpPr>
        <p:spPr bwMode="auto">
          <a:xfrm>
            <a:off x="3263453" y="1675611"/>
            <a:ext cx="1677737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平移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不改变图形的大小和形状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，只是图形的位置发生变化。</a:t>
            </a: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4917156" y="1740302"/>
            <a:ext cx="179795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一是移动的</a:t>
            </a: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，二是移动的</a:t>
            </a: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72" name="Text Box 4"/>
          <p:cNvSpPr txBox="1">
            <a:spLocks noChangeArrowheads="1"/>
          </p:cNvSpPr>
          <p:nvPr/>
        </p:nvSpPr>
        <p:spPr bwMode="auto">
          <a:xfrm>
            <a:off x="6843039" y="1740302"/>
            <a:ext cx="125849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要先确定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，再确定平移的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701730" y="4412917"/>
            <a:ext cx="184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 sz="20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12">
            <a:extLst>
              <a:ext uri="{FF2B5EF4-FFF2-40B4-BE49-F238E27FC236}">
                <a16:creationId xmlns="" xmlns:a16="http://schemas.microsoft.com/office/drawing/2014/main" id="{34D09992-304F-4F91-B726-C4A362836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267494"/>
            <a:ext cx="353391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图形的平移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870401" y="4054301"/>
            <a:ext cx="7301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图形平移两个关键点：①平移的距离  ②平移的方向</a:t>
            </a:r>
            <a:endParaRPr lang="zh-CN" altLang="en-US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12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62" grpId="0"/>
      <p:bldP spid="66" grpId="0"/>
      <p:bldP spid="67" grpId="0"/>
      <p:bldP spid="68" grpId="0" build="p" autoUpdateAnimBg="0"/>
      <p:bldP spid="72" grpId="0" build="p" autoUpdateAnimBg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>
            <p:custDataLst>
              <p:tags r:id="rId1"/>
            </p:custDataLst>
          </p:nvPr>
        </p:nvSpPr>
        <p:spPr bwMode="auto">
          <a:xfrm>
            <a:off x="500066" y="-216305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858414"/>
              </p:ext>
            </p:extLst>
          </p:nvPr>
        </p:nvGraphicFramePr>
        <p:xfrm>
          <a:off x="777084" y="987574"/>
          <a:ext cx="7429553" cy="3082000"/>
        </p:xfrm>
        <a:graphic>
          <a:graphicData uri="http://schemas.openxmlformats.org/drawingml/2006/table">
            <a:tbl>
              <a:tblPr/>
              <a:tblGrid>
                <a:gridCol w="2214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92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78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678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251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b="1" kern="10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b="1" kern="10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b="1" kern="10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b="1" kern="10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568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1259632" y="1059582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意 义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259896" y="1059582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特 点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5045846" y="1059582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要 素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688920" y="1059582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 法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848522" y="1916268"/>
            <a:ext cx="2286016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在平面内，一个图形绕一点沿一定方向转动一定角度，这样的运动叫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图形的旋转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3134507" y="1897067"/>
            <a:ext cx="1714512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不改变图形的形状和大小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。只是图形的位置发生改变。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4950545" y="1881541"/>
            <a:ext cx="1643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中心点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，二是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旋转方向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，三是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旋转角度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6635000" y="1844830"/>
            <a:ext cx="164310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先弄清楚旋转的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角度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，然后围绕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中心点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进行旋转。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="" xmlns:a16="http://schemas.microsoft.com/office/drawing/2014/main" id="{5192F87C-2A83-488E-BDF6-0F84AF8E3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4136" y="339502"/>
            <a:ext cx="411818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图形的旋转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656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 build="p" autoUpdateAnimBg="0"/>
      <p:bldP spid="4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表格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758324"/>
              </p:ext>
            </p:extLst>
          </p:nvPr>
        </p:nvGraphicFramePr>
        <p:xfrm>
          <a:off x="991171" y="1059582"/>
          <a:ext cx="6929486" cy="323436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3574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431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288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77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1691680" y="1226067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意 义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3834820" y="1226067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特 点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6192274" y="1226067"/>
            <a:ext cx="114300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 法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1187624" y="2283718"/>
            <a:ext cx="214029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按一定比例，将一个图形放大或缩小，叫做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图形的缩放。</a:t>
            </a: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3324420" y="2130879"/>
            <a:ext cx="226298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放大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：比值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3:1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5453063" y="1941840"/>
            <a:ext cx="25033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看比例，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确定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放大还是缩小。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算出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放大或缩小后图形对应的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边长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出图形。</a:t>
            </a:r>
          </a:p>
        </p:txBody>
      </p: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3292217" y="3150915"/>
            <a:ext cx="2259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缩小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：比值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1:2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2">
            <a:extLst>
              <a:ext uri="{FF2B5EF4-FFF2-40B4-BE49-F238E27FC236}">
                <a16:creationId xmlns="" xmlns:a16="http://schemas.microsoft.com/office/drawing/2014/main" id="{64066AD4-2ED1-4035-99CF-C7B63BC29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4404" y="353874"/>
            <a:ext cx="417386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图形的放大与缩小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14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 build="p" autoUpdateAnimBg="0"/>
      <p:bldP spid="4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2240466" y="425882"/>
            <a:ext cx="499583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图形运动之间的异同点</a:t>
            </a:r>
          </a:p>
        </p:txBody>
      </p:sp>
      <p:graphicFrame>
        <p:nvGraphicFramePr>
          <p:cNvPr id="23" name="表格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485847"/>
              </p:ext>
            </p:extLst>
          </p:nvPr>
        </p:nvGraphicFramePr>
        <p:xfrm>
          <a:off x="1132496" y="1203598"/>
          <a:ext cx="6643734" cy="3044655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3573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95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96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590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1339510" y="1131590"/>
            <a:ext cx="1285884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910161" y="1136696"/>
            <a:ext cx="21431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平移与旋转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366487" y="1136696"/>
            <a:ext cx="224376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图形的放大与缩小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339510" y="2284612"/>
            <a:ext cx="1285884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不同点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339510" y="3480432"/>
            <a:ext cx="12858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相同点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625394" y="1960032"/>
            <a:ext cx="2234917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不改变图形的形状和大小，只改变图形的位置。</a:t>
            </a: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5241732" y="1960032"/>
            <a:ext cx="2714644" cy="9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不改变图形的形状，只改变图形的大小。</a:t>
            </a: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2739851" y="3493256"/>
            <a:ext cx="3429024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都不改变图形的形状。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847</Words>
  <Application>Microsoft Office PowerPoint</Application>
  <PresentationFormat>全屏显示(16:9)</PresentationFormat>
  <Paragraphs>177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楷体</vt:lpstr>
      <vt:lpstr>KaiTi</vt:lpstr>
      <vt:lpstr>Calibri</vt:lpstr>
      <vt:lpstr>华康海报体W12</vt:lpstr>
      <vt:lpstr>黑体</vt:lpstr>
      <vt:lpstr>幼圆</vt:lpstr>
      <vt:lpstr>Times New Roman</vt:lpstr>
      <vt:lpstr>Cambria Math</vt:lpstr>
      <vt:lpstr>Wingdings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2018-11-01T07:33:38Z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